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DM Sans Bold" charset="0"/>
      <p:regular r:id="rId29"/>
    </p:embeddedFont>
    <p:embeddedFont>
      <p:font typeface="DM Sans Italics" panose="020B0604020202020204" charset="0"/>
      <p:regular r:id="rId30"/>
    </p:embeddedFont>
    <p:embeddedFont>
      <p:font typeface="Now Heavy" panose="020B0604020202020204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Bold" panose="020B0806030504020204" charset="0"/>
      <p:regular r:id="rId36"/>
    </p:embeddedFont>
    <p:embeddedFont>
      <p:font typeface="Poppins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sv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96.sv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.svg"/><Relationship Id="rId5" Type="http://schemas.openxmlformats.org/officeDocument/2006/relationships/image" Target="../media/image9.sv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svg"/><Relationship Id="rId39" Type="http://schemas.openxmlformats.org/officeDocument/2006/relationships/image" Target="../media/image58.sv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png"/><Relationship Id="rId47" Type="http://schemas.openxmlformats.org/officeDocument/2006/relationships/image" Target="../media/image66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9" Type="http://schemas.openxmlformats.org/officeDocument/2006/relationships/image" Target="../media/image48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svg"/><Relationship Id="rId37" Type="http://schemas.openxmlformats.org/officeDocument/2006/relationships/image" Target="../media/image56.sv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49" Type="http://schemas.openxmlformats.org/officeDocument/2006/relationships/image" Target="../media/image68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4" Type="http://schemas.openxmlformats.org/officeDocument/2006/relationships/image" Target="../media/image6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sv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67.png"/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20" Type="http://schemas.openxmlformats.org/officeDocument/2006/relationships/image" Target="../media/image39.png"/><Relationship Id="rId41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6032" y="5868296"/>
            <a:ext cx="1524920" cy="1472241"/>
          </a:xfrm>
          <a:custGeom>
            <a:avLst/>
            <a:gdLst/>
            <a:ahLst/>
            <a:cxnLst/>
            <a:rect l="l" t="t" r="r" b="b"/>
            <a:pathLst>
              <a:path w="1524920" h="1472241">
                <a:moveTo>
                  <a:pt x="0" y="0"/>
                </a:moveTo>
                <a:lnTo>
                  <a:pt x="1524920" y="0"/>
                </a:lnTo>
                <a:lnTo>
                  <a:pt x="1524920" y="1472241"/>
                </a:lnTo>
                <a:lnTo>
                  <a:pt x="0" y="1472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390765" y="683974"/>
            <a:ext cx="5761390" cy="5761390"/>
          </a:xfrm>
          <a:custGeom>
            <a:avLst/>
            <a:gdLst/>
            <a:ahLst/>
            <a:cxnLst/>
            <a:rect l="l" t="t" r="r" b="b"/>
            <a:pathLst>
              <a:path w="5761390" h="5761390">
                <a:moveTo>
                  <a:pt x="0" y="0"/>
                </a:moveTo>
                <a:lnTo>
                  <a:pt x="5761390" y="0"/>
                </a:lnTo>
                <a:lnTo>
                  <a:pt x="5761390" y="5761390"/>
                </a:lnTo>
                <a:lnTo>
                  <a:pt x="0" y="576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122798" y="6598397"/>
            <a:ext cx="16297323" cy="65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5"/>
              </a:lnSpc>
            </a:pPr>
            <a:r>
              <a:rPr lang="en-US" sz="3837" spc="134" dirty="0">
                <a:solidFill>
                  <a:srgbClr val="004380"/>
                </a:solidFill>
                <a:latin typeface="DM Sans Bold"/>
              </a:rPr>
              <a:t>Empower Europe: Sustainable solutions through Nuclear Energy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1C5EB-AD9A-D5BE-F1CB-C40D0E7B7D4A}"/>
              </a:ext>
            </a:extLst>
          </p:cNvPr>
          <p:cNvSpPr txBox="1"/>
          <p:nvPr/>
        </p:nvSpPr>
        <p:spPr>
          <a:xfrm>
            <a:off x="3629322" y="8420100"/>
            <a:ext cx="11029355" cy="58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95"/>
              </a:lnSpc>
            </a:pPr>
            <a:r>
              <a:rPr lang="en-US" sz="2000" i="1" spc="134" dirty="0">
                <a:solidFill>
                  <a:srgbClr val="004380"/>
                </a:solidFill>
                <a:latin typeface="DM Sans Bold"/>
              </a:rPr>
              <a:t>Lorenzo Eaco, Kia </a:t>
            </a:r>
            <a:r>
              <a:rPr lang="en-US" sz="2000" i="1" spc="134" dirty="0" err="1">
                <a:solidFill>
                  <a:srgbClr val="004380"/>
                </a:solidFill>
                <a:latin typeface="DM Sans Bold"/>
              </a:rPr>
              <a:t>Ris</a:t>
            </a:r>
            <a:r>
              <a:rPr lang="en-US" sz="2000" i="1" spc="134" dirty="0">
                <a:solidFill>
                  <a:srgbClr val="004380"/>
                </a:solidFill>
                <a:latin typeface="DM Sans Bold"/>
              </a:rPr>
              <a:t> </a:t>
            </a:r>
            <a:r>
              <a:rPr lang="en-US" sz="2000" i="1" spc="134" dirty="0" err="1">
                <a:solidFill>
                  <a:srgbClr val="004380"/>
                </a:solidFill>
                <a:latin typeface="DM Sans Bold"/>
              </a:rPr>
              <a:t>Skræddergaard</a:t>
            </a:r>
            <a:r>
              <a:rPr lang="en-US" sz="2000" i="1" spc="134" dirty="0">
                <a:solidFill>
                  <a:srgbClr val="004380"/>
                </a:solidFill>
                <a:latin typeface="DM Sans Bold"/>
              </a:rPr>
              <a:t>, Bert </a:t>
            </a:r>
            <a:r>
              <a:rPr lang="en-US" sz="2000" i="1" spc="134" dirty="0" err="1">
                <a:solidFill>
                  <a:srgbClr val="004380"/>
                </a:solidFill>
                <a:latin typeface="DM Sans Bold"/>
              </a:rPr>
              <a:t>Vandeborg</a:t>
            </a:r>
            <a:r>
              <a:rPr lang="en-US" sz="2000" i="1" spc="134" dirty="0">
                <a:solidFill>
                  <a:srgbClr val="004380"/>
                </a:solidFill>
                <a:latin typeface="DM Sans Bold"/>
              </a:rPr>
              <a:t>, </a:t>
            </a:r>
            <a:r>
              <a:rPr lang="en-US" sz="2000" i="1" spc="134" dirty="0" err="1">
                <a:solidFill>
                  <a:srgbClr val="004380"/>
                </a:solidFill>
                <a:latin typeface="DM Sans Bold"/>
              </a:rPr>
              <a:t>Robbe</a:t>
            </a:r>
            <a:r>
              <a:rPr lang="en-US" sz="2000" i="1" spc="134" dirty="0">
                <a:solidFill>
                  <a:srgbClr val="004380"/>
                </a:solidFill>
                <a:latin typeface="DM Sans Bold"/>
              </a:rPr>
              <a:t> Verhoeven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0743"/>
            <a:ext cx="18288000" cy="8965514"/>
          </a:xfrm>
          <a:custGeom>
            <a:avLst/>
            <a:gdLst/>
            <a:ahLst/>
            <a:cxnLst/>
            <a:rect l="l" t="t" r="r" b="b"/>
            <a:pathLst>
              <a:path w="18288000" h="8965514">
                <a:moveTo>
                  <a:pt x="0" y="0"/>
                </a:moveTo>
                <a:lnTo>
                  <a:pt x="18288000" y="0"/>
                </a:lnTo>
                <a:lnTo>
                  <a:pt x="18288000" y="8965514"/>
                </a:lnTo>
                <a:lnTo>
                  <a:pt x="0" y="896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5817" y="9670047"/>
            <a:ext cx="1713981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682709" y="274217"/>
            <a:ext cx="18278" cy="94678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oval" w="lg" len="lg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 rot="-5400000">
            <a:off x="-919416" y="4123426"/>
            <a:ext cx="2550782" cy="71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8"/>
              </a:lnSpc>
              <a:spcBef>
                <a:spcPct val="0"/>
              </a:spcBef>
            </a:pPr>
            <a:r>
              <a:rPr lang="en-US" sz="4156">
                <a:solidFill>
                  <a:srgbClr val="000000"/>
                </a:solidFill>
                <a:latin typeface="DM Sans Bold"/>
              </a:rPr>
              <a:t>Influence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318" y="9594101"/>
            <a:ext cx="2438081" cy="711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18"/>
              </a:lnSpc>
              <a:spcBef>
                <a:spcPct val="0"/>
              </a:spcBef>
            </a:pPr>
            <a:r>
              <a:rPr lang="en-US" sz="4156" dirty="0">
                <a:solidFill>
                  <a:srgbClr val="000000"/>
                </a:solidFill>
                <a:latin typeface="DM Sans Bold"/>
              </a:rPr>
              <a:t>Interest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9411" y="10622"/>
            <a:ext cx="646160" cy="2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511">
                <a:solidFill>
                  <a:srgbClr val="000000"/>
                </a:solidFill>
                <a:latin typeface="DM Sans"/>
              </a:rPr>
              <a:t>HIGH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20735" y="9871915"/>
            <a:ext cx="646160" cy="2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511">
                <a:solidFill>
                  <a:srgbClr val="000000"/>
                </a:solidFill>
                <a:latin typeface="DM Sans"/>
              </a:rPr>
              <a:t>HIGH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8962" y="9871915"/>
            <a:ext cx="646160" cy="2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511">
                <a:solidFill>
                  <a:srgbClr val="000000"/>
                </a:solidFill>
                <a:latin typeface="DM Sans"/>
              </a:rPr>
              <a:t>LOW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837247" y="331330"/>
          <a:ext cx="17272498" cy="9111162"/>
        </p:xfrm>
        <a:graphic>
          <a:graphicData uri="http://schemas.openxmlformats.org/drawingml/2006/table">
            <a:tbl>
              <a:tblPr/>
              <a:tblGrid>
                <a:gridCol w="863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7589">
                <a:tc>
                  <a:txBody>
                    <a:bodyPr/>
                    <a:lstStyle/>
                    <a:p>
                      <a:pPr algn="l">
                        <a:lnSpc>
                          <a:spcPts val="3965"/>
                        </a:lnSpc>
                        <a:defRPr/>
                      </a:pPr>
                      <a:r>
                        <a:rPr lang="en-US" sz="2832">
                          <a:solidFill>
                            <a:srgbClr val="000000"/>
                          </a:solidFill>
                          <a:latin typeface="DM Sans Bold"/>
                        </a:rPr>
                        <a:t>Keep Satisfied</a:t>
                      </a:r>
                      <a:endParaRPr lang="en-US" sz="1100"/>
                    </a:p>
                  </a:txBody>
                  <a:tcPr marL="101901" marR="101901" marT="101901" marB="101901" anchor="ctr">
                    <a:lnL w="74358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4358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4358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2A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65"/>
                        </a:lnSpc>
                        <a:defRPr/>
                      </a:pPr>
                      <a:r>
                        <a:rPr lang="en-US" sz="2832">
                          <a:solidFill>
                            <a:srgbClr val="000000"/>
                          </a:solidFill>
                          <a:latin typeface="DM Sans Bold"/>
                        </a:rPr>
                        <a:t>Manage Closely</a:t>
                      </a:r>
                      <a:endParaRPr lang="en-US" sz="1100"/>
                    </a:p>
                  </a:txBody>
                  <a:tcPr marL="101901" marR="101901" marT="101901" marB="101901" anchor="ctr">
                    <a:lnL w="74358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4358" cap="flat" cmpd="sng" algn="ctr">
                      <a:solidFill>
                        <a:srgbClr val="3AB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4358" cap="flat" cmpd="sng" algn="ctr">
                      <a:solidFill>
                        <a:srgbClr val="3AB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AB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B8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516">
                <a:tc>
                  <a:txBody>
                    <a:bodyPr/>
                    <a:lstStyle/>
                    <a:p>
                      <a:pPr algn="ctr">
                        <a:lnSpc>
                          <a:spcPts val="3825"/>
                        </a:lnSpc>
                        <a:defRPr/>
                      </a:pPr>
                      <a:endParaRPr lang="en-US" sz="1100"/>
                    </a:p>
                  </a:txBody>
                  <a:tcPr marL="101901" marR="101901" marT="101901" marB="101901" anchor="ctr">
                    <a:lnL w="38213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213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213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25"/>
                        </a:lnSpc>
                        <a:defRPr/>
                      </a:pPr>
                      <a:endParaRPr lang="en-US" sz="1100"/>
                    </a:p>
                  </a:txBody>
                  <a:tcPr marL="101901" marR="101901" marT="101901" marB="101901" anchor="ctr">
                    <a:lnL w="38213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213" cap="flat" cmpd="sng" algn="ctr">
                      <a:solidFill>
                        <a:srgbClr val="3AB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AB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213" cap="flat" cmpd="sng" algn="ctr">
                      <a:solidFill>
                        <a:srgbClr val="3AB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89">
                <a:tc>
                  <a:txBody>
                    <a:bodyPr/>
                    <a:lstStyle/>
                    <a:p>
                      <a:pPr algn="l">
                        <a:lnSpc>
                          <a:spcPts val="3965"/>
                        </a:lnSpc>
                        <a:defRPr/>
                      </a:pPr>
                      <a:r>
                        <a:rPr lang="en-US" sz="2832">
                          <a:solidFill>
                            <a:srgbClr val="000000"/>
                          </a:solidFill>
                          <a:latin typeface="DM Sans Bold"/>
                        </a:rPr>
                        <a:t>Monitor</a:t>
                      </a:r>
                      <a:endParaRPr lang="en-US" sz="1100"/>
                    </a:p>
                  </a:txBody>
                  <a:tcPr marL="101901" marR="101901" marT="101901" marB="101901" anchor="ctr">
                    <a:lnL w="74358" cap="flat" cmpd="sng" algn="ctr">
                      <a:solidFill>
                        <a:srgbClr val="35A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4358" cap="flat" cmpd="sng" algn="ctr">
                      <a:solidFill>
                        <a:srgbClr val="35A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213" cap="flat" cmpd="sng" algn="ctr">
                      <a:solidFill>
                        <a:srgbClr val="FFA2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35A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A1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65"/>
                        </a:lnSpc>
                        <a:defRPr/>
                      </a:pPr>
                      <a:r>
                        <a:rPr lang="en-US" sz="2832">
                          <a:solidFill>
                            <a:srgbClr val="000000"/>
                          </a:solidFill>
                          <a:latin typeface="DM Sans Bold"/>
                        </a:rPr>
                        <a:t>Keep Informed</a:t>
                      </a:r>
                      <a:endParaRPr lang="en-US" sz="1100"/>
                    </a:p>
                  </a:txBody>
                  <a:tcPr marL="101901" marR="101901" marT="101901" marB="101901" anchor="ctr">
                    <a:lnL w="74358" cap="flat" cmpd="sng" algn="ctr">
                      <a:solidFill>
                        <a:srgbClr val="35A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4358" cap="flat" cmpd="sng" algn="ctr">
                      <a:solidFill>
                        <a:srgbClr val="FFB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213" cap="flat" cmpd="sng" algn="ctr">
                      <a:solidFill>
                        <a:srgbClr val="3AB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B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8">
                <a:tc>
                  <a:txBody>
                    <a:bodyPr/>
                    <a:lstStyle/>
                    <a:p>
                      <a:pPr algn="ctr">
                        <a:lnSpc>
                          <a:spcPts val="3825"/>
                        </a:lnSpc>
                        <a:defRPr/>
                      </a:pPr>
                      <a:endParaRPr lang="en-US" sz="1100"/>
                    </a:p>
                  </a:txBody>
                  <a:tcPr marL="101901" marR="101901" marT="101901" marB="101901" anchor="ctr">
                    <a:lnL w="38213" cap="flat" cmpd="sng" algn="ctr">
                      <a:solidFill>
                        <a:srgbClr val="35A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213" cap="flat" cmpd="sng" algn="ctr">
                      <a:solidFill>
                        <a:srgbClr val="35A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35A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213" cap="flat" cmpd="sng" algn="ctr">
                      <a:solidFill>
                        <a:srgbClr val="35A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25"/>
                        </a:lnSpc>
                        <a:defRPr/>
                      </a:pPr>
                      <a:endParaRPr lang="en-US" sz="1100"/>
                    </a:p>
                  </a:txBody>
                  <a:tcPr marL="101901" marR="101901" marT="101901" marB="101901" anchor="ctr">
                    <a:lnL w="38213" cap="flat" cmpd="sng" algn="ctr">
                      <a:solidFill>
                        <a:srgbClr val="35A1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213" cap="flat" cmpd="sng" algn="ctr">
                      <a:solidFill>
                        <a:srgbClr val="FFB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B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213" cap="flat" cmpd="sng" algn="ctr">
                      <a:solidFill>
                        <a:srgbClr val="FFB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837247" y="1333354"/>
            <a:ext cx="8043423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Research Institutions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International Financial Institutions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Media Outlets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7247" y="5915379"/>
            <a:ext cx="8043423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Consumer Organizations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Socio-economic interest groups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Open Sans"/>
              </a:rPr>
              <a:t>Local communities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0048" y="1164864"/>
            <a:ext cx="8043423" cy="356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219" lvl="1" indent="-312610" algn="just">
              <a:lnSpc>
                <a:spcPts val="4054"/>
              </a:lnSpc>
              <a:buFont typeface="Arial"/>
              <a:buChar char="•"/>
            </a:pPr>
            <a:r>
              <a:rPr lang="en-US" sz="2895">
                <a:solidFill>
                  <a:srgbClr val="000000"/>
                </a:solidFill>
                <a:latin typeface="Open Sans"/>
              </a:rPr>
              <a:t>EU Commission (DGs, Officials)</a:t>
            </a:r>
          </a:p>
          <a:p>
            <a:pPr marL="625219" lvl="1" indent="-312610" algn="just">
              <a:lnSpc>
                <a:spcPts val="4054"/>
              </a:lnSpc>
              <a:buFont typeface="Arial"/>
              <a:buChar char="•"/>
            </a:pPr>
            <a:r>
              <a:rPr lang="en-US" sz="2895">
                <a:solidFill>
                  <a:srgbClr val="000000"/>
                </a:solidFill>
                <a:latin typeface="Open Sans"/>
              </a:rPr>
              <a:t>Renewable Energy Companies</a:t>
            </a:r>
          </a:p>
          <a:p>
            <a:pPr marL="625219" lvl="1" indent="-312610" algn="just">
              <a:lnSpc>
                <a:spcPts val="4054"/>
              </a:lnSpc>
              <a:buFont typeface="Arial"/>
              <a:buChar char="•"/>
            </a:pPr>
            <a:r>
              <a:rPr lang="en-US" sz="2895">
                <a:solidFill>
                  <a:srgbClr val="000000"/>
                </a:solidFill>
                <a:latin typeface="Open Sans"/>
              </a:rPr>
              <a:t>Fossil fuel companies/interest groups</a:t>
            </a:r>
          </a:p>
          <a:p>
            <a:pPr marL="625219" lvl="1" indent="-312610" algn="just">
              <a:lnSpc>
                <a:spcPts val="4054"/>
              </a:lnSpc>
              <a:buFont typeface="Arial"/>
              <a:buChar char="•"/>
            </a:pPr>
            <a:r>
              <a:rPr lang="en-US" sz="2895">
                <a:solidFill>
                  <a:srgbClr val="000000"/>
                </a:solidFill>
                <a:latin typeface="Open Sans"/>
              </a:rPr>
              <a:t>Member States</a:t>
            </a:r>
          </a:p>
          <a:p>
            <a:pPr marL="625219" lvl="1" indent="-312610" algn="just">
              <a:lnSpc>
                <a:spcPts val="4054"/>
              </a:lnSpc>
              <a:buFont typeface="Arial"/>
              <a:buChar char="•"/>
            </a:pPr>
            <a:r>
              <a:rPr lang="en-US" sz="2895">
                <a:solidFill>
                  <a:srgbClr val="000000"/>
                </a:solidFill>
                <a:latin typeface="Open Sans"/>
              </a:rPr>
              <a:t>International Energy Agencies</a:t>
            </a:r>
          </a:p>
          <a:p>
            <a:pPr marL="625219" lvl="1" indent="-312610" algn="just">
              <a:lnSpc>
                <a:spcPts val="4054"/>
              </a:lnSpc>
              <a:buFont typeface="Arial"/>
              <a:buChar char="•"/>
            </a:pPr>
            <a:r>
              <a:rPr lang="en-US" sz="2895">
                <a:solidFill>
                  <a:srgbClr val="000000"/>
                </a:solidFill>
                <a:latin typeface="Open Sans"/>
              </a:rPr>
              <a:t>National Energy Companies</a:t>
            </a:r>
          </a:p>
          <a:p>
            <a:pPr marL="625219" lvl="1" indent="-312610" algn="just">
              <a:lnSpc>
                <a:spcPts val="4054"/>
              </a:lnSpc>
              <a:buFont typeface="Arial"/>
              <a:buChar char="•"/>
            </a:pPr>
            <a:r>
              <a:rPr lang="en-US" sz="2895">
                <a:solidFill>
                  <a:srgbClr val="000000"/>
                </a:solidFill>
                <a:latin typeface="Open Sans"/>
              </a:rPr>
              <a:t>ENS Corporate Members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20048" y="5915379"/>
            <a:ext cx="8043423" cy="306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Eurobusiness (Trade Association)</a:t>
            </a:r>
          </a:p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Environmental NGOs</a:t>
            </a:r>
          </a:p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National Public Transportation</a:t>
            </a:r>
          </a:p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Waste Management Companies</a:t>
            </a:r>
          </a:p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Clean Energy Industrial Forum</a:t>
            </a:r>
          </a:p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"/>
              </a:rPr>
              <a:t>Tech Companies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62261" y="1165028"/>
            <a:ext cx="17506261" cy="8528331"/>
          </a:xfrm>
          <a:custGeom>
            <a:avLst/>
            <a:gdLst/>
            <a:ahLst/>
            <a:cxnLst/>
            <a:rect l="l" t="t" r="r" b="b"/>
            <a:pathLst>
              <a:path w="17506261" h="8528331">
                <a:moveTo>
                  <a:pt x="0" y="0"/>
                </a:moveTo>
                <a:lnTo>
                  <a:pt x="17506261" y="0"/>
                </a:lnTo>
                <a:lnTo>
                  <a:pt x="17506261" y="8528331"/>
                </a:lnTo>
                <a:lnTo>
                  <a:pt x="0" y="852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9144000" y="729969"/>
            <a:ext cx="8973917" cy="9398449"/>
            <a:chOff x="0" y="0"/>
            <a:chExt cx="4828371" cy="50771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8371" cy="5077118"/>
            </a:xfrm>
            <a:custGeom>
              <a:avLst/>
              <a:gdLst/>
              <a:ahLst/>
              <a:cxnLst/>
              <a:rect l="l" t="t" r="r" b="b"/>
              <a:pathLst>
                <a:path w="4828371" h="5077118">
                  <a:moveTo>
                    <a:pt x="4703911" y="5077118"/>
                  </a:moveTo>
                  <a:lnTo>
                    <a:pt x="124460" y="5077118"/>
                  </a:lnTo>
                  <a:cubicBezTo>
                    <a:pt x="55880" y="5077118"/>
                    <a:pt x="0" y="5021238"/>
                    <a:pt x="0" y="49526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3911" y="0"/>
                  </a:lnTo>
                  <a:cubicBezTo>
                    <a:pt x="4772490" y="0"/>
                    <a:pt x="4828371" y="55880"/>
                    <a:pt x="4828371" y="124460"/>
                  </a:cubicBezTo>
                  <a:lnTo>
                    <a:pt x="4828371" y="4952658"/>
                  </a:lnTo>
                  <a:cubicBezTo>
                    <a:pt x="4828371" y="5021238"/>
                    <a:pt x="4772490" y="5077118"/>
                    <a:pt x="4703911" y="5077118"/>
                  </a:cubicBezTo>
                  <a:close/>
                </a:path>
              </a:pathLst>
            </a:custGeom>
            <a:solidFill>
              <a:srgbClr val="1D419F">
                <a:alpha val="44706"/>
              </a:srgbClr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46847" y="0"/>
            <a:ext cx="1768223" cy="176822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C5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Freeform 7"/>
          <p:cNvSpPr/>
          <p:nvPr/>
        </p:nvSpPr>
        <p:spPr>
          <a:xfrm>
            <a:off x="13111008" y="370779"/>
            <a:ext cx="1039900" cy="1026665"/>
          </a:xfrm>
          <a:custGeom>
            <a:avLst/>
            <a:gdLst/>
            <a:ahLst/>
            <a:cxnLst/>
            <a:rect l="l" t="t" r="r" b="b"/>
            <a:pathLst>
              <a:path w="1039900" h="1026665">
                <a:moveTo>
                  <a:pt x="0" y="0"/>
                </a:moveTo>
                <a:lnTo>
                  <a:pt x="1039901" y="0"/>
                </a:lnTo>
                <a:lnTo>
                  <a:pt x="1039901" y="1026665"/>
                </a:lnTo>
                <a:lnTo>
                  <a:pt x="0" y="1026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9236420" y="2131628"/>
            <a:ext cx="8789077" cy="778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Open Sans"/>
              </a:rPr>
              <a:t>The </a:t>
            </a:r>
            <a:r>
              <a:rPr lang="en-US" sz="3399">
                <a:solidFill>
                  <a:srgbClr val="FEFEFE"/>
                </a:solidFill>
                <a:latin typeface="Open Sans Bold"/>
              </a:rPr>
              <a:t>crowded environment </a:t>
            </a:r>
            <a:r>
              <a:rPr lang="en-US" sz="3399">
                <a:solidFill>
                  <a:srgbClr val="FEFEFE"/>
                </a:solidFill>
                <a:latin typeface="Open Sans"/>
              </a:rPr>
              <a:t>we are into requires us to tackle only specific actors, due to time and resource constraints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EFEFE"/>
              </a:solidFill>
              <a:latin typeface="Open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Open Sans"/>
              </a:rPr>
              <a:t>Even though not all stakeholders are crucial today, </a:t>
            </a:r>
            <a:r>
              <a:rPr lang="en-US" sz="3399">
                <a:solidFill>
                  <a:srgbClr val="FEFEFE"/>
                </a:solidFill>
                <a:latin typeface="Open Sans Bold"/>
              </a:rPr>
              <a:t>they may become significant in the near future</a:t>
            </a:r>
            <a:r>
              <a:rPr lang="en-US" sz="3399">
                <a:solidFill>
                  <a:srgbClr val="FEFEFE"/>
                </a:solidFill>
                <a:latin typeface="Open Sans"/>
              </a:rPr>
              <a:t> or in the upcoming steps of the PA plan.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EFEFE"/>
              </a:solidFill>
              <a:latin typeface="Open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Open Sans"/>
              </a:rPr>
              <a:t>To shape EU rules </a:t>
            </a:r>
            <a:r>
              <a:rPr lang="en-US" sz="3399">
                <a:solidFill>
                  <a:srgbClr val="FEFEFE"/>
                </a:solidFill>
                <a:latin typeface="Open Sans Bold"/>
              </a:rPr>
              <a:t>we have to build coalitions</a:t>
            </a:r>
            <a:r>
              <a:rPr lang="en-US" sz="3399">
                <a:solidFill>
                  <a:srgbClr val="FEFEFE"/>
                </a:solidFill>
                <a:latin typeface="Open Sans"/>
              </a:rPr>
              <a:t> - both with complementary actors and competitors.</a:t>
            </a:r>
          </a:p>
        </p:txBody>
      </p:sp>
      <p:sp>
        <p:nvSpPr>
          <p:cNvPr id="9" name="Freeform 9"/>
          <p:cNvSpPr/>
          <p:nvPr/>
        </p:nvSpPr>
        <p:spPr>
          <a:xfrm rot="8725302" flipH="1">
            <a:off x="-6083786" y="-7090874"/>
            <a:ext cx="15781688" cy="10645466"/>
          </a:xfrm>
          <a:custGeom>
            <a:avLst/>
            <a:gdLst/>
            <a:ahLst/>
            <a:cxnLst/>
            <a:rect l="l" t="t" r="r" b="b"/>
            <a:pathLst>
              <a:path w="15781688" h="10645466">
                <a:moveTo>
                  <a:pt x="15781687" y="0"/>
                </a:moveTo>
                <a:lnTo>
                  <a:pt x="0" y="0"/>
                </a:lnTo>
                <a:lnTo>
                  <a:pt x="0" y="10645466"/>
                </a:lnTo>
                <a:lnTo>
                  <a:pt x="15781687" y="10645466"/>
                </a:lnTo>
                <a:lnTo>
                  <a:pt x="1578168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2018" y="1028700"/>
            <a:ext cx="15581503" cy="8156147"/>
          </a:xfrm>
          <a:custGeom>
            <a:avLst/>
            <a:gdLst/>
            <a:ahLst/>
            <a:cxnLst/>
            <a:rect l="l" t="t" r="r" b="b"/>
            <a:pathLst>
              <a:path w="15581503" h="8156147">
                <a:moveTo>
                  <a:pt x="0" y="0"/>
                </a:moveTo>
                <a:lnTo>
                  <a:pt x="15581502" y="0"/>
                </a:lnTo>
                <a:lnTo>
                  <a:pt x="15581502" y="8156147"/>
                </a:lnTo>
                <a:lnTo>
                  <a:pt x="0" y="8156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42076">
            <a:off x="13682335" y="-1566530"/>
            <a:ext cx="8638815" cy="5811567"/>
          </a:xfrm>
          <a:custGeom>
            <a:avLst/>
            <a:gdLst/>
            <a:ahLst/>
            <a:cxnLst/>
            <a:rect l="l" t="t" r="r" b="b"/>
            <a:pathLst>
              <a:path w="8638815" h="5811567">
                <a:moveTo>
                  <a:pt x="0" y="0"/>
                </a:moveTo>
                <a:lnTo>
                  <a:pt x="8638816" y="0"/>
                </a:lnTo>
                <a:lnTo>
                  <a:pt x="8638816" y="5811567"/>
                </a:lnTo>
                <a:lnTo>
                  <a:pt x="0" y="5811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7987067">
            <a:off x="-3063226" y="7146102"/>
            <a:ext cx="7746525" cy="5211299"/>
          </a:xfrm>
          <a:custGeom>
            <a:avLst/>
            <a:gdLst/>
            <a:ahLst/>
            <a:cxnLst/>
            <a:rect l="l" t="t" r="r" b="b"/>
            <a:pathLst>
              <a:path w="7746525" h="5211299">
                <a:moveTo>
                  <a:pt x="0" y="0"/>
                </a:moveTo>
                <a:lnTo>
                  <a:pt x="7746524" y="0"/>
                </a:lnTo>
                <a:lnTo>
                  <a:pt x="7746524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738626" y="3527451"/>
            <a:ext cx="8810748" cy="5456329"/>
          </a:xfrm>
          <a:custGeom>
            <a:avLst/>
            <a:gdLst/>
            <a:ahLst/>
            <a:cxnLst/>
            <a:rect l="l" t="t" r="r" b="b"/>
            <a:pathLst>
              <a:path w="8810748" h="5456329">
                <a:moveTo>
                  <a:pt x="0" y="0"/>
                </a:moveTo>
                <a:lnTo>
                  <a:pt x="8810748" y="0"/>
                </a:lnTo>
                <a:lnTo>
                  <a:pt x="8810748" y="5456329"/>
                </a:lnTo>
                <a:lnTo>
                  <a:pt x="0" y="5456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6623422" y="1562100"/>
            <a:ext cx="5041156" cy="170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000000"/>
                </a:solidFill>
                <a:latin typeface="DM Sans Bold"/>
              </a:rPr>
              <a:t>Action!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9686" y="5143500"/>
            <a:ext cx="1713245" cy="1242882"/>
          </a:xfrm>
          <a:custGeom>
            <a:avLst/>
            <a:gdLst/>
            <a:ahLst/>
            <a:cxnLst/>
            <a:rect l="l" t="t" r="r" b="b"/>
            <a:pathLst>
              <a:path w="1713245" h="1242882">
                <a:moveTo>
                  <a:pt x="0" y="0"/>
                </a:moveTo>
                <a:lnTo>
                  <a:pt x="1713245" y="0"/>
                </a:lnTo>
                <a:lnTo>
                  <a:pt x="1713245" y="1242882"/>
                </a:lnTo>
                <a:lnTo>
                  <a:pt x="0" y="1242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403665" y="4943928"/>
            <a:ext cx="1190215" cy="1566073"/>
          </a:xfrm>
          <a:custGeom>
            <a:avLst/>
            <a:gdLst/>
            <a:ahLst/>
            <a:cxnLst/>
            <a:rect l="l" t="t" r="r" b="b"/>
            <a:pathLst>
              <a:path w="1190215" h="1566073">
                <a:moveTo>
                  <a:pt x="0" y="0"/>
                </a:moveTo>
                <a:lnTo>
                  <a:pt x="1190216" y="0"/>
                </a:lnTo>
                <a:lnTo>
                  <a:pt x="1190216" y="1566073"/>
                </a:lnTo>
                <a:lnTo>
                  <a:pt x="0" y="156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2704740" y="1909581"/>
            <a:ext cx="1228847" cy="1197567"/>
          </a:xfrm>
          <a:custGeom>
            <a:avLst/>
            <a:gdLst/>
            <a:ahLst/>
            <a:cxnLst/>
            <a:rect l="l" t="t" r="r" b="b"/>
            <a:pathLst>
              <a:path w="1228847" h="1197567">
                <a:moveTo>
                  <a:pt x="0" y="0"/>
                </a:moveTo>
                <a:lnTo>
                  <a:pt x="1228846" y="0"/>
                </a:lnTo>
                <a:lnTo>
                  <a:pt x="1228846" y="1197567"/>
                </a:lnTo>
                <a:lnTo>
                  <a:pt x="0" y="1197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0535427" y="6456458"/>
            <a:ext cx="1058454" cy="76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>
                <a:solidFill>
                  <a:srgbClr val="FFFFFF"/>
                </a:solidFill>
                <a:latin typeface="DM Sans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89936" y="3030948"/>
            <a:ext cx="1058454" cy="76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</a:pPr>
            <a:r>
              <a:rPr lang="en-US" sz="4569" spc="447">
                <a:solidFill>
                  <a:srgbClr val="FFFFFF"/>
                </a:solidFill>
                <a:latin typeface="DM Sans"/>
              </a:rPr>
              <a:t>03</a:t>
            </a:r>
          </a:p>
        </p:txBody>
      </p:sp>
      <p:sp>
        <p:nvSpPr>
          <p:cNvPr id="7" name="Freeform 7"/>
          <p:cNvSpPr/>
          <p:nvPr/>
        </p:nvSpPr>
        <p:spPr>
          <a:xfrm>
            <a:off x="14669686" y="3795324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4"/>
                </a:lnTo>
                <a:lnTo>
                  <a:pt x="0" y="5840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-4728533" y="758885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2558780" y="1028700"/>
            <a:ext cx="4403192" cy="4208776"/>
          </a:xfrm>
          <a:custGeom>
            <a:avLst/>
            <a:gdLst/>
            <a:ahLst/>
            <a:cxnLst/>
            <a:rect l="l" t="t" r="r" b="b"/>
            <a:pathLst>
              <a:path w="4403192" h="4208776">
                <a:moveTo>
                  <a:pt x="0" y="0"/>
                </a:moveTo>
                <a:lnTo>
                  <a:pt x="4403191" y="0"/>
                </a:lnTo>
                <a:lnTo>
                  <a:pt x="4403191" y="4208776"/>
                </a:lnTo>
                <a:lnTo>
                  <a:pt x="0" y="4208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61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0981375" y="1028700"/>
            <a:ext cx="4112422" cy="3839028"/>
          </a:xfrm>
          <a:custGeom>
            <a:avLst/>
            <a:gdLst/>
            <a:ahLst/>
            <a:cxnLst/>
            <a:rect l="l" t="t" r="r" b="b"/>
            <a:pathLst>
              <a:path w="4112422" h="3839028">
                <a:moveTo>
                  <a:pt x="0" y="0"/>
                </a:moveTo>
                <a:lnTo>
                  <a:pt x="4112422" y="0"/>
                </a:lnTo>
                <a:lnTo>
                  <a:pt x="4112422" y="3839028"/>
                </a:lnTo>
                <a:lnTo>
                  <a:pt x="0" y="38390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712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9713397" y="5298319"/>
            <a:ext cx="4799892" cy="4581067"/>
          </a:xfrm>
          <a:custGeom>
            <a:avLst/>
            <a:gdLst/>
            <a:ahLst/>
            <a:cxnLst/>
            <a:rect l="l" t="t" r="r" b="b"/>
            <a:pathLst>
              <a:path w="4799892" h="4581067">
                <a:moveTo>
                  <a:pt x="0" y="0"/>
                </a:moveTo>
                <a:lnTo>
                  <a:pt x="4799892" y="0"/>
                </a:lnTo>
                <a:lnTo>
                  <a:pt x="4799892" y="4581067"/>
                </a:lnTo>
                <a:lnTo>
                  <a:pt x="0" y="4581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388" b="-238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3614400" y="5034841"/>
            <a:ext cx="5340519" cy="4578896"/>
          </a:xfrm>
          <a:custGeom>
            <a:avLst/>
            <a:gdLst/>
            <a:ahLst/>
            <a:cxnLst/>
            <a:rect l="l" t="t" r="r" b="b"/>
            <a:pathLst>
              <a:path w="5340519" h="4578896">
                <a:moveTo>
                  <a:pt x="0" y="0"/>
                </a:moveTo>
                <a:lnTo>
                  <a:pt x="5340519" y="0"/>
                </a:lnTo>
                <a:lnTo>
                  <a:pt x="5340519" y="4578896"/>
                </a:lnTo>
                <a:lnTo>
                  <a:pt x="0" y="45788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099" b="-1453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>
            <a:off x="2929011" y="-3331689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4" y="0"/>
                </a:lnTo>
                <a:lnTo>
                  <a:pt x="8342934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752" y="5111029"/>
            <a:ext cx="3256156" cy="10351942"/>
            <a:chOff x="0" y="0"/>
            <a:chExt cx="4341542" cy="13802589"/>
          </a:xfrm>
        </p:grpSpPr>
        <p:sp>
          <p:nvSpPr>
            <p:cNvPr id="3" name="Freeform 3"/>
            <p:cNvSpPr/>
            <p:nvPr/>
          </p:nvSpPr>
          <p:spPr>
            <a:xfrm rot="5400000">
              <a:off x="-4730524" y="4730524"/>
              <a:ext cx="13802589" cy="4341542"/>
            </a:xfrm>
            <a:custGeom>
              <a:avLst/>
              <a:gdLst/>
              <a:ahLst/>
              <a:cxnLst/>
              <a:rect l="l" t="t" r="r" b="b"/>
              <a:pathLst>
                <a:path w="13802589" h="4341542">
                  <a:moveTo>
                    <a:pt x="0" y="0"/>
                  </a:moveTo>
                  <a:lnTo>
                    <a:pt x="13802589" y="0"/>
                  </a:lnTo>
                  <a:lnTo>
                    <a:pt x="13802589" y="4341541"/>
                  </a:lnTo>
                  <a:lnTo>
                    <a:pt x="0" y="434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46006" y="905087"/>
              <a:ext cx="2028770" cy="2047382"/>
            </a:xfrm>
            <a:custGeom>
              <a:avLst/>
              <a:gdLst/>
              <a:ahLst/>
              <a:cxnLst/>
              <a:rect l="l" t="t" r="r" b="b"/>
              <a:pathLst>
                <a:path w="2028770" h="2047382">
                  <a:moveTo>
                    <a:pt x="0" y="0"/>
                  </a:moveTo>
                  <a:lnTo>
                    <a:pt x="2028770" y="0"/>
                  </a:lnTo>
                  <a:lnTo>
                    <a:pt x="2028770" y="2047382"/>
                  </a:lnTo>
                  <a:lnTo>
                    <a:pt x="0" y="2047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01577" y="3324264"/>
              <a:ext cx="3717628" cy="566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5"/>
                </a:lnSpc>
              </a:pPr>
              <a:r>
                <a:rPr lang="en-US" sz="2554" spc="89">
                  <a:solidFill>
                    <a:srgbClr val="FFFBFB"/>
                  </a:solidFill>
                  <a:latin typeface="DM Sans Bold"/>
                </a:rPr>
                <a:t>Our Businesses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39683" y="5143500"/>
            <a:ext cx="3256156" cy="10351942"/>
            <a:chOff x="0" y="0"/>
            <a:chExt cx="4341542" cy="13802589"/>
          </a:xfrm>
        </p:grpSpPr>
        <p:sp>
          <p:nvSpPr>
            <p:cNvPr id="7" name="Freeform 7"/>
            <p:cNvSpPr/>
            <p:nvPr/>
          </p:nvSpPr>
          <p:spPr>
            <a:xfrm rot="5400000">
              <a:off x="-4730524" y="4730524"/>
              <a:ext cx="13802589" cy="4341542"/>
            </a:xfrm>
            <a:custGeom>
              <a:avLst/>
              <a:gdLst/>
              <a:ahLst/>
              <a:cxnLst/>
              <a:rect l="l" t="t" r="r" b="b"/>
              <a:pathLst>
                <a:path w="13802589" h="4341542">
                  <a:moveTo>
                    <a:pt x="0" y="0"/>
                  </a:moveTo>
                  <a:lnTo>
                    <a:pt x="13802589" y="0"/>
                  </a:lnTo>
                  <a:lnTo>
                    <a:pt x="13802589" y="4341541"/>
                  </a:lnTo>
                  <a:lnTo>
                    <a:pt x="0" y="434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807390" y="1215268"/>
              <a:ext cx="2726762" cy="2156621"/>
            </a:xfrm>
            <a:custGeom>
              <a:avLst/>
              <a:gdLst/>
              <a:ahLst/>
              <a:cxnLst/>
              <a:rect l="l" t="t" r="r" b="b"/>
              <a:pathLst>
                <a:path w="2726762" h="2156621">
                  <a:moveTo>
                    <a:pt x="0" y="0"/>
                  </a:moveTo>
                  <a:lnTo>
                    <a:pt x="2726762" y="0"/>
                  </a:lnTo>
                  <a:lnTo>
                    <a:pt x="2726762" y="2156621"/>
                  </a:lnTo>
                  <a:lnTo>
                    <a:pt x="0" y="2156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1957" y="3324264"/>
              <a:ext cx="3717628" cy="566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5"/>
                </a:lnSpc>
              </a:pPr>
              <a:r>
                <a:rPr lang="en-US" sz="2554" spc="89">
                  <a:solidFill>
                    <a:srgbClr val="FFFBFB"/>
                  </a:solidFill>
                  <a:latin typeface="DM Sans Bold"/>
                </a:rPr>
                <a:t>Our Families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45894" y="5143500"/>
            <a:ext cx="3256156" cy="10351942"/>
            <a:chOff x="0" y="0"/>
            <a:chExt cx="4341542" cy="13802589"/>
          </a:xfrm>
        </p:grpSpPr>
        <p:sp>
          <p:nvSpPr>
            <p:cNvPr id="11" name="Freeform 11"/>
            <p:cNvSpPr/>
            <p:nvPr/>
          </p:nvSpPr>
          <p:spPr>
            <a:xfrm rot="5400000">
              <a:off x="-4730524" y="4730524"/>
              <a:ext cx="13802589" cy="4341542"/>
            </a:xfrm>
            <a:custGeom>
              <a:avLst/>
              <a:gdLst/>
              <a:ahLst/>
              <a:cxnLst/>
              <a:rect l="l" t="t" r="r" b="b"/>
              <a:pathLst>
                <a:path w="13802589" h="4341542">
                  <a:moveTo>
                    <a:pt x="0" y="0"/>
                  </a:moveTo>
                  <a:lnTo>
                    <a:pt x="13802589" y="0"/>
                  </a:lnTo>
                  <a:lnTo>
                    <a:pt x="13802589" y="4341541"/>
                  </a:lnTo>
                  <a:lnTo>
                    <a:pt x="0" y="434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27740" y="905087"/>
              <a:ext cx="1298519" cy="1967452"/>
            </a:xfrm>
            <a:custGeom>
              <a:avLst/>
              <a:gdLst/>
              <a:ahLst/>
              <a:cxnLst/>
              <a:rect l="l" t="t" r="r" b="b"/>
              <a:pathLst>
                <a:path w="1298519" h="1967452">
                  <a:moveTo>
                    <a:pt x="0" y="0"/>
                  </a:moveTo>
                  <a:lnTo>
                    <a:pt x="1298518" y="0"/>
                  </a:lnTo>
                  <a:lnTo>
                    <a:pt x="1298518" y="1967453"/>
                  </a:lnTo>
                  <a:lnTo>
                    <a:pt x="0" y="1967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18185" y="3324264"/>
              <a:ext cx="3717628" cy="566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5"/>
                </a:lnSpc>
              </a:pPr>
              <a:r>
                <a:rPr lang="en-US" sz="2554" spc="89">
                  <a:solidFill>
                    <a:srgbClr val="FFFBFB"/>
                  </a:solidFill>
                  <a:latin typeface="DM Sans Bold"/>
                </a:rPr>
                <a:t>Our Transport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987334" y="1038225"/>
            <a:ext cx="6679883" cy="215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576"/>
              </a:lnSpc>
              <a:spcBef>
                <a:spcPct val="0"/>
              </a:spcBef>
            </a:pPr>
            <a:r>
              <a:rPr lang="en-US" sz="6126" spc="569">
                <a:solidFill>
                  <a:srgbClr val="2B26AD"/>
                </a:solidFill>
                <a:latin typeface="Now Heavy"/>
              </a:rPr>
              <a:t>EMPOWERING OUR SOCIETY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249825" y="5111029"/>
            <a:ext cx="3256156" cy="10351942"/>
            <a:chOff x="0" y="0"/>
            <a:chExt cx="4341542" cy="13802589"/>
          </a:xfrm>
        </p:grpSpPr>
        <p:sp>
          <p:nvSpPr>
            <p:cNvPr id="16" name="Freeform 16"/>
            <p:cNvSpPr/>
            <p:nvPr/>
          </p:nvSpPr>
          <p:spPr>
            <a:xfrm rot="5400000">
              <a:off x="-4730524" y="4730524"/>
              <a:ext cx="13802589" cy="4341542"/>
            </a:xfrm>
            <a:custGeom>
              <a:avLst/>
              <a:gdLst/>
              <a:ahLst/>
              <a:cxnLst/>
              <a:rect l="l" t="t" r="r" b="b"/>
              <a:pathLst>
                <a:path w="13802589" h="4341542">
                  <a:moveTo>
                    <a:pt x="0" y="0"/>
                  </a:moveTo>
                  <a:lnTo>
                    <a:pt x="13802589" y="0"/>
                  </a:lnTo>
                  <a:lnTo>
                    <a:pt x="13802589" y="4341541"/>
                  </a:lnTo>
                  <a:lnTo>
                    <a:pt x="0" y="434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15814" y="841768"/>
              <a:ext cx="2109913" cy="2125857"/>
            </a:xfrm>
            <a:custGeom>
              <a:avLst/>
              <a:gdLst/>
              <a:ahLst/>
              <a:cxnLst/>
              <a:rect l="l" t="t" r="r" b="b"/>
              <a:pathLst>
                <a:path w="2109913" h="2125857">
                  <a:moveTo>
                    <a:pt x="0" y="0"/>
                  </a:moveTo>
                  <a:lnTo>
                    <a:pt x="2109913" y="0"/>
                  </a:lnTo>
                  <a:lnTo>
                    <a:pt x="2109913" y="2125856"/>
                  </a:lnTo>
                  <a:lnTo>
                    <a:pt x="0" y="2125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11957" y="3353140"/>
              <a:ext cx="3717628" cy="1163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5"/>
                </a:lnSpc>
              </a:pPr>
              <a:r>
                <a:rPr lang="en-US" sz="2554" spc="89">
                  <a:solidFill>
                    <a:srgbClr val="FFFBFB"/>
                  </a:solidFill>
                  <a:latin typeface="DM Sans Bold"/>
                </a:rPr>
                <a:t>Our Environment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 rot="-1467006">
            <a:off x="-1338574" y="-2892954"/>
            <a:ext cx="11211130" cy="6775623"/>
            <a:chOff x="0" y="0"/>
            <a:chExt cx="1344881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4881" cy="812800"/>
            </a:xfrm>
            <a:custGeom>
              <a:avLst/>
              <a:gdLst/>
              <a:ahLst/>
              <a:cxnLst/>
              <a:rect l="l" t="t" r="r" b="b"/>
              <a:pathLst>
                <a:path w="1344881" h="812800">
                  <a:moveTo>
                    <a:pt x="672441" y="0"/>
                  </a:moveTo>
                  <a:cubicBezTo>
                    <a:pt x="301062" y="0"/>
                    <a:pt x="0" y="181951"/>
                    <a:pt x="0" y="406400"/>
                  </a:cubicBezTo>
                  <a:cubicBezTo>
                    <a:pt x="0" y="630849"/>
                    <a:pt x="301062" y="812800"/>
                    <a:pt x="672441" y="812800"/>
                  </a:cubicBezTo>
                  <a:cubicBezTo>
                    <a:pt x="1043819" y="812800"/>
                    <a:pt x="1344881" y="630849"/>
                    <a:pt x="1344881" y="406400"/>
                  </a:cubicBezTo>
                  <a:cubicBezTo>
                    <a:pt x="1344881" y="181951"/>
                    <a:pt x="1043819" y="0"/>
                    <a:pt x="672441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6083" y="47625"/>
              <a:ext cx="1092716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003695" y="1028700"/>
            <a:ext cx="2263296" cy="1929460"/>
          </a:xfrm>
          <a:custGeom>
            <a:avLst/>
            <a:gdLst/>
            <a:ahLst/>
            <a:cxnLst/>
            <a:rect l="l" t="t" r="r" b="b"/>
            <a:pathLst>
              <a:path w="2263296" h="1929460">
                <a:moveTo>
                  <a:pt x="0" y="0"/>
                </a:moveTo>
                <a:lnTo>
                  <a:pt x="2263296" y="0"/>
                </a:lnTo>
                <a:lnTo>
                  <a:pt x="2263296" y="1929460"/>
                </a:lnTo>
                <a:lnTo>
                  <a:pt x="0" y="19294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10166536" y="3132684"/>
            <a:ext cx="6500682" cy="77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59"/>
              </a:lnSpc>
            </a:pPr>
            <a:r>
              <a:rPr lang="en-US" sz="2217" spc="217">
                <a:solidFill>
                  <a:srgbClr val="004380"/>
                </a:solidFill>
                <a:latin typeface="DM Sans"/>
              </a:rPr>
              <a:t>Towards a bright and clean future, where our society can grow and glow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59804" y="3662383"/>
            <a:ext cx="13038379" cy="13038379"/>
          </a:xfrm>
          <a:custGeom>
            <a:avLst/>
            <a:gdLst/>
            <a:ahLst/>
            <a:cxnLst/>
            <a:rect l="l" t="t" r="r" b="b"/>
            <a:pathLst>
              <a:path w="13038379" h="13038379">
                <a:moveTo>
                  <a:pt x="0" y="0"/>
                </a:moveTo>
                <a:lnTo>
                  <a:pt x="13038379" y="0"/>
                </a:lnTo>
                <a:lnTo>
                  <a:pt x="13038379" y="13038379"/>
                </a:lnTo>
                <a:lnTo>
                  <a:pt x="0" y="13038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272483" y="1648256"/>
            <a:ext cx="5006092" cy="163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07"/>
              </a:lnSpc>
              <a:spcBef>
                <a:spcPct val="0"/>
              </a:spcBef>
            </a:pPr>
            <a:r>
              <a:rPr lang="en-US" sz="4648" spc="65">
                <a:solidFill>
                  <a:srgbClr val="2B26AD"/>
                </a:solidFill>
                <a:latin typeface="Now Heavy"/>
              </a:rPr>
              <a:t>STRATEGIC AUTONOMY</a:t>
            </a:r>
          </a:p>
        </p:txBody>
      </p:sp>
      <p:sp>
        <p:nvSpPr>
          <p:cNvPr id="4" name="Freeform 4"/>
          <p:cNvSpPr/>
          <p:nvPr/>
        </p:nvSpPr>
        <p:spPr>
          <a:xfrm>
            <a:off x="-4728533" y="7588853"/>
            <a:ext cx="8342934" cy="5840054"/>
          </a:xfrm>
          <a:custGeom>
            <a:avLst/>
            <a:gdLst/>
            <a:ahLst/>
            <a:cxnLst/>
            <a:rect l="l" t="t" r="r" b="b"/>
            <a:pathLst>
              <a:path w="8342934" h="5840054">
                <a:moveTo>
                  <a:pt x="0" y="0"/>
                </a:moveTo>
                <a:lnTo>
                  <a:pt x="8342933" y="0"/>
                </a:lnTo>
                <a:lnTo>
                  <a:pt x="8342933" y="5840053"/>
                </a:lnTo>
                <a:lnTo>
                  <a:pt x="0" y="5840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8863753" y="1028700"/>
            <a:ext cx="8115801" cy="8115801"/>
            <a:chOff x="0" y="0"/>
            <a:chExt cx="10821069" cy="108210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21069" cy="10821069"/>
            </a:xfrm>
            <a:custGeom>
              <a:avLst/>
              <a:gdLst/>
              <a:ahLst/>
              <a:cxnLst/>
              <a:rect l="l" t="t" r="r" b="b"/>
              <a:pathLst>
                <a:path w="10821069" h="10821069">
                  <a:moveTo>
                    <a:pt x="0" y="0"/>
                  </a:moveTo>
                  <a:lnTo>
                    <a:pt x="10821069" y="0"/>
                  </a:lnTo>
                  <a:lnTo>
                    <a:pt x="10821069" y="10821069"/>
                  </a:lnTo>
                  <a:lnTo>
                    <a:pt x="0" y="10821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749488" y="749695"/>
              <a:ext cx="9322093" cy="932209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5175" r="-6229" b="-1249"/>
                </a:stretch>
              </a:blipFill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2272483" y="3614758"/>
            <a:ext cx="3074389" cy="46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776" spc="72">
                <a:solidFill>
                  <a:srgbClr val="004380"/>
                </a:solidFill>
                <a:latin typeface="DM Sans Bold"/>
              </a:rPr>
              <a:t>Independence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2483" y="5472419"/>
            <a:ext cx="3074389" cy="46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776" spc="72">
                <a:solidFill>
                  <a:srgbClr val="004380"/>
                </a:solidFill>
                <a:latin typeface="DM Sans Bold"/>
              </a:rPr>
              <a:t>Certainty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2483" y="4543589"/>
            <a:ext cx="3074389" cy="46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2"/>
              </a:lnSpc>
            </a:pPr>
            <a:r>
              <a:rPr lang="en-US" sz="2776" spc="72">
                <a:solidFill>
                  <a:srgbClr val="004380"/>
                </a:solidFill>
                <a:latin typeface="DM Sans Bold"/>
              </a:rPr>
              <a:t>Stability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30" b="-9830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08577" y="0"/>
            <a:ext cx="287084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1669" y="974090"/>
            <a:ext cx="17726331" cy="815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Eurobarometer. (n.d.). Eurobarometers on energy. Energy.ec.europa.eu. https://energy.ec.europa.eu/data-and-analysis/eurobarometers-energy_en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Commission. (n.d.-a). Clean energy competitiveness. Energy.ec.europa.eu. https://energy.ec.europa.eu/topics/research-and-technology/clean-energy-competitiveness_en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Commission. (n.d.-b). Cooperation mechanisms. Energy.ec.europa.eu. https://energy.ec.europa.eu/topics/renewable-energy/renewable-energy-directive-targets-and-rules/cooperation-mechanisms_en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Commission. (n.d.-c). Enabling framework for renewables. Energy.ec.europa.eu. https://energy.ec.europa.eu/topics/renewable-energy/enabling-framework-renewables_en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Commission. (2021). Horizon Europe. Research-And-Innovation.ec.europa.eu. https://research-and-innovation.ec.europa.eu/funding/funding-opportunities/funding-programmes-and-open-calls/horizon-europe_en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Commission. (2022a). Renewable energy directive. Energy.ec.europa.eu. https://energy.ec.europa.eu/topics/renewable-energy/renewable-energy-directive-targets-and-rules/renewable-energy-directive_en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Commission. (2022b). Renewable energy targets. Energy.ec.europa.eu. https://energy.ec.europa.eu/topics/renewable-energy/renewable-energy-directive-targets-and-rules/renewable-energy-targets_en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Nuclear Society. (2019, June 29). Position Papers. ENS. https://www.euronuclear.org/scientific-resources/position-papers/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Parliament. (2022). BRIEFING EU Strategic Autonomy Monitor. https://www.europarl.europa.eu/RegData/etudes/BRIE/2022/733589/EPRS_BRI(2022)733589_EN.pdf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Union. (2012). EUR-Lex - 12012A/TXT - EN - EUR-Lex. Europa.eu. https://eur-lex.europa.eu/legal-content/EN/TXT/?uri=CELEX:12012A/TXT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European Union. (2017). COMMUNICATION FROM THE COMMISSION Nuclear Illustrative Programme presented under Article 40 of the Euratom Treaty - Final (after opinion of EESC). https://eur-lex.europa.eu/legal-content/en/ALL/?uri=CELEX:52017DC0237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Ritchie, H. (2020, February 10). What Are the Safest and Cleanest Sources of energy? Our World in Data. https://ourworldindata.org/safest-sources-of-energy</a:t>
            </a:r>
          </a:p>
          <a:p>
            <a:pPr>
              <a:lnSpc>
                <a:spcPts val="2204"/>
              </a:lnSpc>
            </a:pPr>
            <a:endParaRPr lang="en-US" sz="1574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04"/>
              </a:lnSpc>
            </a:pPr>
            <a:r>
              <a:rPr lang="en-US" sz="1574">
                <a:solidFill>
                  <a:srgbClr val="000000"/>
                </a:solidFill>
                <a:latin typeface="Open Sans"/>
              </a:rPr>
              <a:t>Ritchie, H., Roser, M., &amp; Rosado, P. (2022). Nuclear Energy. Our World in Data. https://ourworldindata.org/nuclear-energy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94" b="-3894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693931" y="8995409"/>
            <a:ext cx="9889400" cy="3110666"/>
          </a:xfrm>
          <a:custGeom>
            <a:avLst/>
            <a:gdLst/>
            <a:ahLst/>
            <a:cxnLst/>
            <a:rect l="l" t="t" r="r" b="b"/>
            <a:pathLst>
              <a:path w="9889400" h="3110666">
                <a:moveTo>
                  <a:pt x="0" y="0"/>
                </a:moveTo>
                <a:lnTo>
                  <a:pt x="9889400" y="0"/>
                </a:lnTo>
                <a:lnTo>
                  <a:pt x="9889400" y="3110666"/>
                </a:lnTo>
                <a:lnTo>
                  <a:pt x="0" y="311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5400000">
            <a:off x="4126555" y="8995409"/>
            <a:ext cx="9889400" cy="3110666"/>
          </a:xfrm>
          <a:custGeom>
            <a:avLst/>
            <a:gdLst/>
            <a:ahLst/>
            <a:cxnLst/>
            <a:rect l="l" t="t" r="r" b="b"/>
            <a:pathLst>
              <a:path w="9889400" h="3110666">
                <a:moveTo>
                  <a:pt x="0" y="0"/>
                </a:moveTo>
                <a:lnTo>
                  <a:pt x="9889400" y="0"/>
                </a:lnTo>
                <a:lnTo>
                  <a:pt x="9889400" y="3110666"/>
                </a:lnTo>
                <a:lnTo>
                  <a:pt x="0" y="3110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400000">
            <a:off x="-1100162" y="8193808"/>
            <a:ext cx="11108987" cy="3494281"/>
          </a:xfrm>
          <a:custGeom>
            <a:avLst/>
            <a:gdLst/>
            <a:ahLst/>
            <a:cxnLst/>
            <a:rect l="l" t="t" r="r" b="b"/>
            <a:pathLst>
              <a:path w="11108987" h="3494281">
                <a:moveTo>
                  <a:pt x="0" y="0"/>
                </a:moveTo>
                <a:lnTo>
                  <a:pt x="11108987" y="0"/>
                </a:lnTo>
                <a:lnTo>
                  <a:pt x="11108987" y="3494281"/>
                </a:lnTo>
                <a:lnTo>
                  <a:pt x="0" y="3494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591364" y="5899004"/>
            <a:ext cx="1472241" cy="1472241"/>
          </a:xfrm>
          <a:custGeom>
            <a:avLst/>
            <a:gdLst/>
            <a:ahLst/>
            <a:cxnLst/>
            <a:rect l="l" t="t" r="r" b="b"/>
            <a:pathLst>
              <a:path w="1472241" h="1472241">
                <a:moveTo>
                  <a:pt x="0" y="0"/>
                </a:moveTo>
                <a:lnTo>
                  <a:pt x="1472240" y="0"/>
                </a:lnTo>
                <a:lnTo>
                  <a:pt x="1472240" y="1472240"/>
                </a:lnTo>
                <a:lnTo>
                  <a:pt x="0" y="1472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3050049" y="6142719"/>
            <a:ext cx="1331997" cy="1285983"/>
          </a:xfrm>
          <a:custGeom>
            <a:avLst/>
            <a:gdLst/>
            <a:ahLst/>
            <a:cxnLst/>
            <a:rect l="l" t="t" r="r" b="b"/>
            <a:pathLst>
              <a:path w="1331997" h="1285983">
                <a:moveTo>
                  <a:pt x="0" y="0"/>
                </a:moveTo>
                <a:lnTo>
                  <a:pt x="1331997" y="0"/>
                </a:lnTo>
                <a:lnTo>
                  <a:pt x="1331997" y="1285982"/>
                </a:lnTo>
                <a:lnTo>
                  <a:pt x="0" y="12859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8429924" y="6123566"/>
            <a:ext cx="1428153" cy="1324287"/>
          </a:xfrm>
          <a:custGeom>
            <a:avLst/>
            <a:gdLst/>
            <a:ahLst/>
            <a:cxnLst/>
            <a:rect l="l" t="t" r="r" b="b"/>
            <a:pathLst>
              <a:path w="1428153" h="1324287">
                <a:moveTo>
                  <a:pt x="0" y="0"/>
                </a:moveTo>
                <a:lnTo>
                  <a:pt x="1428152" y="0"/>
                </a:lnTo>
                <a:lnTo>
                  <a:pt x="1428152" y="1324288"/>
                </a:lnTo>
                <a:lnTo>
                  <a:pt x="0" y="13242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 rot="-1467006">
            <a:off x="-1338574" y="-2892954"/>
            <a:ext cx="11211130" cy="6775623"/>
            <a:chOff x="0" y="0"/>
            <a:chExt cx="1344881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4881" cy="812800"/>
            </a:xfrm>
            <a:custGeom>
              <a:avLst/>
              <a:gdLst/>
              <a:ahLst/>
              <a:cxnLst/>
              <a:rect l="l" t="t" r="r" b="b"/>
              <a:pathLst>
                <a:path w="1344881" h="812800">
                  <a:moveTo>
                    <a:pt x="672441" y="0"/>
                  </a:moveTo>
                  <a:cubicBezTo>
                    <a:pt x="301062" y="0"/>
                    <a:pt x="0" y="181951"/>
                    <a:pt x="0" y="406400"/>
                  </a:cubicBezTo>
                  <a:cubicBezTo>
                    <a:pt x="0" y="630849"/>
                    <a:pt x="301062" y="812800"/>
                    <a:pt x="672441" y="812800"/>
                  </a:cubicBezTo>
                  <a:cubicBezTo>
                    <a:pt x="1043819" y="812800"/>
                    <a:pt x="1344881" y="630849"/>
                    <a:pt x="1344881" y="406400"/>
                  </a:cubicBezTo>
                  <a:cubicBezTo>
                    <a:pt x="1344881" y="181951"/>
                    <a:pt x="1043819" y="0"/>
                    <a:pt x="6724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6083" y="47625"/>
              <a:ext cx="1092716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87334" y="1108764"/>
            <a:ext cx="6679883" cy="9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16"/>
              </a:lnSpc>
              <a:spcBef>
                <a:spcPct val="0"/>
              </a:spcBef>
            </a:pPr>
            <a:r>
              <a:rPr lang="en-US" sz="5726" spc="532">
                <a:solidFill>
                  <a:srgbClr val="000000"/>
                </a:solidFill>
                <a:latin typeface="Now Heavy"/>
              </a:rPr>
              <a:t>OVERALL GOAL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33374" y="7615267"/>
            <a:ext cx="2788221" cy="188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3"/>
              </a:lnSpc>
            </a:pPr>
            <a:r>
              <a:rPr lang="en-US" sz="3154" spc="110">
                <a:solidFill>
                  <a:srgbClr val="FFFBFB"/>
                </a:solidFill>
                <a:latin typeface="DM Sans Bold"/>
              </a:rPr>
              <a:t>Overall goal</a:t>
            </a:r>
          </a:p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"/>
              </a:rPr>
              <a:t>Drafting a political framework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49890" y="7624792"/>
            <a:ext cx="2788221" cy="8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"/>
              </a:rPr>
              <a:t>Revising current legislation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21937" y="7624792"/>
            <a:ext cx="2788221" cy="884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54" spc="89">
                <a:solidFill>
                  <a:srgbClr val="FFFBFB"/>
                </a:solidFill>
                <a:latin typeface="DM Sans"/>
              </a:rPr>
              <a:t>Financial structure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5056" y="2049174"/>
            <a:ext cx="5551686" cy="309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59"/>
              </a:lnSpc>
            </a:pPr>
            <a:r>
              <a:rPr lang="en-US" sz="2217" spc="217">
                <a:solidFill>
                  <a:srgbClr val="004380"/>
                </a:solidFill>
                <a:latin typeface="DM Sans"/>
              </a:rPr>
              <a:t>Drafting a skeleton for a political framework intended for revision  of existing EU-legislation, incorporating nuclear energy as a vital component, and setting up the financial structure for the integration and development of nuclear energy within the EU.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2774043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93797" y="3958771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4615" y="5143500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758203" y="6328229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758203" y="4142790"/>
            <a:ext cx="2745282" cy="69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9"/>
              </a:lnSpc>
              <a:spcBef>
                <a:spcPct val="0"/>
              </a:spcBef>
            </a:pPr>
            <a:r>
              <a:rPr lang="en-US" sz="2057">
                <a:solidFill>
                  <a:srgbClr val="051D40"/>
                </a:solidFill>
                <a:latin typeface="DM Sans Bold"/>
              </a:rPr>
              <a:t>Renewable Energy Directive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24615" y="2824712"/>
            <a:ext cx="2745282" cy="69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9"/>
              </a:lnSpc>
              <a:spcBef>
                <a:spcPct val="0"/>
              </a:spcBef>
            </a:pPr>
            <a:r>
              <a:rPr lang="en-US" sz="2057">
                <a:solidFill>
                  <a:srgbClr val="051D40"/>
                </a:solidFill>
                <a:latin typeface="DM Sans Bold"/>
              </a:rPr>
              <a:t>EU Taxonomy for Sustainable Activities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74359" y="2478179"/>
            <a:ext cx="4765117" cy="176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55"/>
              </a:lnSpc>
            </a:pPr>
            <a:r>
              <a:rPr lang="en-US" sz="1869">
                <a:solidFill>
                  <a:srgbClr val="000000"/>
                </a:solidFill>
                <a:latin typeface="DM Sans Bold"/>
              </a:rPr>
              <a:t>Economic activities related to nuclear energy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defined as sustainable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and aligned with the neto zero objectives to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enable up-scaling of investments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for the integration and development of the nuclear energy sector.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32849" y="5545098"/>
            <a:ext cx="2745282" cy="34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2"/>
              </a:lnSpc>
              <a:spcBef>
                <a:spcPct val="0"/>
              </a:spcBef>
            </a:pPr>
            <a:r>
              <a:rPr lang="en-US" sz="2060">
                <a:solidFill>
                  <a:srgbClr val="051D40"/>
                </a:solidFill>
                <a:latin typeface="DM Sans Bold"/>
              </a:rPr>
              <a:t>REPowerEU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81181" y="6596831"/>
            <a:ext cx="2745282" cy="69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2"/>
              </a:lnSpc>
              <a:spcBef>
                <a:spcPct val="0"/>
              </a:spcBef>
            </a:pPr>
            <a:r>
              <a:rPr lang="en-US" sz="2060">
                <a:solidFill>
                  <a:srgbClr val="051D40"/>
                </a:solidFill>
                <a:latin typeface="DM Sans Bold"/>
              </a:rPr>
              <a:t>Nuclear Illustrative Program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0508" y="3662908"/>
            <a:ext cx="4490889" cy="176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55"/>
              </a:lnSpc>
            </a:pPr>
            <a:r>
              <a:rPr lang="en-US" sz="1869">
                <a:solidFill>
                  <a:srgbClr val="000000"/>
                </a:solidFill>
                <a:latin typeface="DM Sans"/>
              </a:rPr>
              <a:t>Include paragraphs on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nuclear energy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as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a legitimate renewable energy source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that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must contribute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to the net zero objectives, while also being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integrated within the cooperation mechanisms</a:t>
            </a:r>
            <a:r>
              <a:rPr lang="en-US" sz="1869" u="none" strike="noStrike">
                <a:solidFill>
                  <a:srgbClr val="000000"/>
                </a:solidFill>
                <a:latin typeface="DM San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38766" y="4699999"/>
            <a:ext cx="5220534" cy="206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55"/>
              </a:lnSpc>
            </a:pPr>
            <a:r>
              <a:rPr lang="en-US" sz="1869">
                <a:solidFill>
                  <a:srgbClr val="000000"/>
                </a:solidFill>
                <a:latin typeface="DM Sans"/>
              </a:rPr>
              <a:t>Revise to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include nuclear energy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for provisions on permit-granting procedures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and facilitating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power purchase agreements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to position nuclear energy as a legitimate energy source in the EU’s energy strategy, and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signal a recognition of nuclear energy as a contributor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to the green transition.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9758" y="6180003"/>
            <a:ext cx="4656045" cy="147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55"/>
              </a:lnSpc>
            </a:pPr>
            <a:r>
              <a:rPr lang="en-US" sz="1869">
                <a:solidFill>
                  <a:srgbClr val="000000"/>
                </a:solidFill>
                <a:latin typeface="DM Sans Bold"/>
              </a:rPr>
              <a:t>Strengthening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the PINC in terms of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nuclear safety and greater possibilities for upgrading existing nuclear power plants, 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and to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develop societal and political support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for nuclear energy. </a:t>
            </a:r>
          </a:p>
        </p:txBody>
      </p:sp>
      <p:sp>
        <p:nvSpPr>
          <p:cNvPr id="22" name="Freeform 22"/>
          <p:cNvSpPr/>
          <p:nvPr/>
        </p:nvSpPr>
        <p:spPr>
          <a:xfrm>
            <a:off x="-2519628" y="7773592"/>
            <a:ext cx="6540487" cy="6540487"/>
          </a:xfrm>
          <a:custGeom>
            <a:avLst/>
            <a:gdLst/>
            <a:ahLst/>
            <a:cxnLst/>
            <a:rect l="l" t="t" r="r" b="b"/>
            <a:pathLst>
              <a:path w="6540487" h="6540487">
                <a:moveTo>
                  <a:pt x="0" y="0"/>
                </a:moveTo>
                <a:lnTo>
                  <a:pt x="6540487" y="0"/>
                </a:lnTo>
                <a:lnTo>
                  <a:pt x="6540487" y="6540487"/>
                </a:lnTo>
                <a:lnTo>
                  <a:pt x="0" y="6540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23"/>
          <p:cNvSpPr/>
          <p:nvPr/>
        </p:nvSpPr>
        <p:spPr>
          <a:xfrm rot="-10800000">
            <a:off x="14481830" y="-4319741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4" name="TextBox 24"/>
          <p:cNvSpPr txBox="1"/>
          <p:nvPr/>
        </p:nvSpPr>
        <p:spPr>
          <a:xfrm>
            <a:off x="3672437" y="785884"/>
            <a:ext cx="7417488" cy="9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16"/>
              </a:lnSpc>
              <a:spcBef>
                <a:spcPct val="0"/>
              </a:spcBef>
            </a:pPr>
            <a:r>
              <a:rPr lang="en-US" sz="5726" spc="532">
                <a:solidFill>
                  <a:srgbClr val="000000"/>
                </a:solidFill>
                <a:latin typeface="Now Heavy"/>
              </a:rPr>
              <a:t>REVISIONS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4861" y="2807648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148449" y="3992377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9267" y="5177105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56683" y="4366433"/>
            <a:ext cx="2745282" cy="34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9"/>
              </a:lnSpc>
              <a:spcBef>
                <a:spcPct val="0"/>
              </a:spcBef>
            </a:pPr>
            <a:r>
              <a:rPr lang="en-US" sz="2057">
                <a:solidFill>
                  <a:srgbClr val="051D40"/>
                </a:solidFill>
                <a:latin typeface="DM Sans Bold"/>
              </a:rPr>
              <a:t>The Green Deal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79267" y="3209220"/>
            <a:ext cx="2745282" cy="34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9"/>
              </a:lnSpc>
              <a:spcBef>
                <a:spcPct val="0"/>
              </a:spcBef>
            </a:pPr>
            <a:r>
              <a:rPr lang="en-US" sz="2057">
                <a:solidFill>
                  <a:srgbClr val="051D40"/>
                </a:solidFill>
                <a:latin typeface="DM Sans Bold"/>
              </a:rPr>
              <a:t>REPowerEU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8062" y="2659422"/>
            <a:ext cx="4526224" cy="147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55"/>
              </a:lnSpc>
            </a:pPr>
            <a:r>
              <a:rPr lang="en-US" sz="1869">
                <a:solidFill>
                  <a:srgbClr val="000000"/>
                </a:solidFill>
                <a:latin typeface="DM Sans"/>
              </a:rPr>
              <a:t>To make sure that new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nuclear energy projects can receive funding and loans under the REPowerEU budget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. Will be possible if a revision encompasses nuclear energy.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87501" y="5578703"/>
            <a:ext cx="2745282" cy="34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42"/>
              </a:lnSpc>
              <a:spcBef>
                <a:spcPct val="0"/>
              </a:spcBef>
            </a:pPr>
            <a:r>
              <a:rPr lang="en-US" sz="2060">
                <a:solidFill>
                  <a:srgbClr val="051D40"/>
                </a:solidFill>
                <a:latin typeface="DM Sans Bold"/>
              </a:rPr>
              <a:t>Horizon Europe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7629" y="4011511"/>
            <a:ext cx="4490889" cy="117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55"/>
              </a:lnSpc>
            </a:pPr>
            <a:r>
              <a:rPr lang="en-US" sz="1869">
                <a:solidFill>
                  <a:srgbClr val="000000"/>
                </a:solidFill>
                <a:latin typeface="DM Sans Bold"/>
              </a:rPr>
              <a:t>Strong allocation of funding for green investment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, why it is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important to define nuclear energy as green energy 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to be able to receive funding.</a:t>
            </a:r>
            <a:r>
              <a:rPr lang="en-US" sz="1869" u="none" strike="noStrike">
                <a:solidFill>
                  <a:srgbClr val="000000"/>
                </a:solidFill>
                <a:latin typeface="DM Sans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12468" y="5167580"/>
            <a:ext cx="4884918" cy="117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55"/>
              </a:lnSpc>
            </a:pPr>
            <a:r>
              <a:rPr lang="en-US" sz="1869">
                <a:solidFill>
                  <a:srgbClr val="000000"/>
                </a:solidFill>
                <a:latin typeface="DM Sans Bold"/>
              </a:rPr>
              <a:t>One of the largest funding programmes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in the EU for research and innovation, making sure research and innovative on nuclear energy can receive funding.</a:t>
            </a:r>
          </a:p>
        </p:txBody>
      </p:sp>
      <p:sp>
        <p:nvSpPr>
          <p:cNvPr id="17" name="Freeform 17"/>
          <p:cNvSpPr/>
          <p:nvPr/>
        </p:nvSpPr>
        <p:spPr>
          <a:xfrm>
            <a:off x="-2537899" y="7953353"/>
            <a:ext cx="6540487" cy="6540487"/>
          </a:xfrm>
          <a:custGeom>
            <a:avLst/>
            <a:gdLst/>
            <a:ahLst/>
            <a:cxnLst/>
            <a:rect l="l" t="t" r="r" b="b"/>
            <a:pathLst>
              <a:path w="6540487" h="6540487">
                <a:moveTo>
                  <a:pt x="0" y="0"/>
                </a:moveTo>
                <a:lnTo>
                  <a:pt x="6540486" y="0"/>
                </a:lnTo>
                <a:lnTo>
                  <a:pt x="6540486" y="6540487"/>
                </a:lnTo>
                <a:lnTo>
                  <a:pt x="0" y="6540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-10800000">
            <a:off x="14481830" y="-4319741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TextBox 19"/>
          <p:cNvSpPr txBox="1"/>
          <p:nvPr/>
        </p:nvSpPr>
        <p:spPr>
          <a:xfrm>
            <a:off x="1926368" y="1035735"/>
            <a:ext cx="12082083" cy="9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16"/>
              </a:lnSpc>
              <a:spcBef>
                <a:spcPct val="0"/>
              </a:spcBef>
            </a:pPr>
            <a:r>
              <a:rPr lang="en-US" sz="5726" spc="532">
                <a:solidFill>
                  <a:srgbClr val="000000"/>
                </a:solidFill>
                <a:latin typeface="Now Heavy"/>
              </a:rPr>
              <a:t>THE FINANCIAL STRUCTURE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6362798" y="6361834"/>
            <a:ext cx="4161751" cy="1184729"/>
            <a:chOff x="0" y="0"/>
            <a:chExt cx="2565722" cy="7303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71032" y="6587194"/>
            <a:ext cx="2745282" cy="69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9"/>
              </a:lnSpc>
              <a:spcBef>
                <a:spcPct val="0"/>
              </a:spcBef>
            </a:pPr>
            <a:r>
              <a:rPr lang="en-US" sz="2057">
                <a:solidFill>
                  <a:srgbClr val="051D40"/>
                </a:solidFill>
                <a:latin typeface="DM Sans Bold"/>
              </a:rPr>
              <a:t>Joint and national support schemes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7879" y="6370182"/>
            <a:ext cx="4884918" cy="117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55"/>
              </a:lnSpc>
            </a:pPr>
            <a:r>
              <a:rPr lang="en-US" sz="1869">
                <a:solidFill>
                  <a:srgbClr val="000000"/>
                </a:solidFill>
                <a:latin typeface="DM Sans"/>
              </a:rPr>
              <a:t>The inclusion of nuclear energy opens up and enables </a:t>
            </a:r>
            <a:r>
              <a:rPr lang="en-US" sz="1869">
                <a:solidFill>
                  <a:srgbClr val="000000"/>
                </a:solidFill>
                <a:latin typeface="DM Sans Bold"/>
              </a:rPr>
              <a:t>national co-funding for joint nuclear energy projects</a:t>
            </a:r>
            <a:r>
              <a:rPr lang="en-US" sz="1869">
                <a:solidFill>
                  <a:srgbClr val="000000"/>
                </a:solidFill>
                <a:latin typeface="DM Sans"/>
              </a:rPr>
              <a:t> between two or more EU-countries or third-countries.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23" b="-20323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956994" cy="3307567"/>
            <a:chOff x="0" y="0"/>
            <a:chExt cx="1969276" cy="33283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9276" cy="3328326"/>
            </a:xfrm>
            <a:custGeom>
              <a:avLst/>
              <a:gdLst/>
              <a:ahLst/>
              <a:cxnLst/>
              <a:rect l="l" t="t" r="r" b="b"/>
              <a:pathLst>
                <a:path w="1969276" h="3328326">
                  <a:moveTo>
                    <a:pt x="0" y="0"/>
                  </a:moveTo>
                  <a:lnTo>
                    <a:pt x="1969276" y="0"/>
                  </a:lnTo>
                  <a:lnTo>
                    <a:pt x="1969276" y="3328326"/>
                  </a:lnTo>
                  <a:lnTo>
                    <a:pt x="0" y="33283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956" y="1547270"/>
            <a:ext cx="2279546" cy="2279546"/>
            <a:chOff x="0" y="0"/>
            <a:chExt cx="3039395" cy="3039395"/>
          </a:xfrm>
        </p:grpSpPr>
        <p:sp>
          <p:nvSpPr>
            <p:cNvPr id="6" name="Freeform 6"/>
            <p:cNvSpPr/>
            <p:nvPr/>
          </p:nvSpPr>
          <p:spPr>
            <a:xfrm rot="-8100000">
              <a:off x="685002" y="205216"/>
              <a:ext cx="1669391" cy="2628962"/>
            </a:xfrm>
            <a:custGeom>
              <a:avLst/>
              <a:gdLst/>
              <a:ahLst/>
              <a:cxnLst/>
              <a:rect l="l" t="t" r="r" b="b"/>
              <a:pathLst>
                <a:path w="1669391" h="2628962">
                  <a:moveTo>
                    <a:pt x="0" y="0"/>
                  </a:moveTo>
                  <a:lnTo>
                    <a:pt x="1669391" y="0"/>
                  </a:lnTo>
                  <a:lnTo>
                    <a:pt x="1669391" y="2628963"/>
                  </a:lnTo>
                  <a:lnTo>
                    <a:pt x="0" y="2628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grpSp>
          <p:nvGrpSpPr>
            <p:cNvPr id="7" name="Group 7"/>
            <p:cNvGrpSpPr/>
            <p:nvPr/>
          </p:nvGrpSpPr>
          <p:grpSpPr>
            <a:xfrm rot="-8127266">
              <a:off x="132505" y="997140"/>
              <a:ext cx="2086362" cy="372260"/>
              <a:chOff x="0" y="0"/>
              <a:chExt cx="2731296" cy="487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31296" cy="487333"/>
              </a:xfrm>
              <a:custGeom>
                <a:avLst/>
                <a:gdLst/>
                <a:ahLst/>
                <a:cxnLst/>
                <a:rect l="l" t="t" r="r" b="b"/>
                <a:pathLst>
                  <a:path w="2731296" h="487333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C5C5C5"/>
              </a:solidFill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883070" y="2292456"/>
            <a:ext cx="14521861" cy="101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6"/>
              </a:lnSpc>
            </a:pPr>
            <a:r>
              <a:rPr lang="en-US" sz="6320" spc="-158">
                <a:solidFill>
                  <a:srgbClr val="000000"/>
                </a:solidFill>
                <a:latin typeface="Poppins Bold"/>
              </a:rPr>
              <a:t>Stakeholder Mapping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853601" y="8316970"/>
            <a:ext cx="8156551" cy="968980"/>
            <a:chOff x="0" y="0"/>
            <a:chExt cx="1965531" cy="2335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5531" cy="233501"/>
            </a:xfrm>
            <a:custGeom>
              <a:avLst/>
              <a:gdLst/>
              <a:ahLst/>
              <a:cxnLst/>
              <a:rect l="l" t="t" r="r" b="b"/>
              <a:pathLst>
                <a:path w="1965531" h="233501">
                  <a:moveTo>
                    <a:pt x="89222" y="0"/>
                  </a:moveTo>
                  <a:lnTo>
                    <a:pt x="1876309" y="0"/>
                  </a:lnTo>
                  <a:cubicBezTo>
                    <a:pt x="1899972" y="0"/>
                    <a:pt x="1922666" y="9400"/>
                    <a:pt x="1939398" y="26132"/>
                  </a:cubicBezTo>
                  <a:cubicBezTo>
                    <a:pt x="1956131" y="42865"/>
                    <a:pt x="1965531" y="65559"/>
                    <a:pt x="1965531" y="89222"/>
                  </a:cubicBezTo>
                  <a:lnTo>
                    <a:pt x="1965531" y="144279"/>
                  </a:lnTo>
                  <a:cubicBezTo>
                    <a:pt x="1965531" y="193555"/>
                    <a:pt x="1925585" y="233501"/>
                    <a:pt x="1876309" y="233501"/>
                  </a:cubicBezTo>
                  <a:lnTo>
                    <a:pt x="89222" y="233501"/>
                  </a:lnTo>
                  <a:cubicBezTo>
                    <a:pt x="39946" y="233501"/>
                    <a:pt x="0" y="193555"/>
                    <a:pt x="0" y="144279"/>
                  </a:cubicBezTo>
                  <a:lnTo>
                    <a:pt x="0" y="89222"/>
                  </a:lnTo>
                  <a:cubicBezTo>
                    <a:pt x="0" y="39946"/>
                    <a:pt x="39946" y="0"/>
                    <a:pt x="89222" y="0"/>
                  </a:cubicBezTo>
                  <a:close/>
                </a:path>
              </a:pathLst>
            </a:custGeom>
            <a:solidFill>
              <a:srgbClr val="D7DA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65531" cy="281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DM Sans Bold"/>
                </a:rPr>
                <a:t>Identifying key players intertwined with our plan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1824" y="-34112"/>
            <a:ext cx="2704104" cy="2520271"/>
            <a:chOff x="0" y="0"/>
            <a:chExt cx="5135713" cy="47865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AB85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Renewable Energy Companies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Vestas, Siemens Games, Enel Green Power, Ørsted, ACCIONA Energìa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5" y="-14707"/>
            <a:ext cx="2704104" cy="2520271"/>
            <a:chOff x="0" y="0"/>
            <a:chExt cx="5135713" cy="47865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A2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Research Institutions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CERN, Max Planck Society, Universities</a:t>
              </a:r>
            </a:p>
            <a:p>
              <a:pPr algn="ctr">
                <a:lnSpc>
                  <a:spcPts val="2099"/>
                </a:lnSpc>
              </a:pPr>
              <a:endParaRPr lang="en-US" sz="1499">
                <a:solidFill>
                  <a:srgbClr val="000000"/>
                </a:solidFill>
                <a:latin typeface="DM Sans Itali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71824" y="2545481"/>
            <a:ext cx="2704104" cy="2520271"/>
            <a:chOff x="0" y="0"/>
            <a:chExt cx="5135713" cy="47865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AB85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Fossil Fuel Companies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Shell, BP, TotalEnergies, Eni, Equinor, Repsol</a:t>
              </a:r>
            </a:p>
            <a:p>
              <a:pPr algn="ctr">
                <a:lnSpc>
                  <a:spcPts val="2099"/>
                </a:lnSpc>
              </a:pPr>
              <a:endParaRPr lang="en-US" sz="1499">
                <a:solidFill>
                  <a:srgbClr val="000000"/>
                </a:solidFill>
                <a:latin typeface="DM Sans Itali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2555006"/>
            <a:ext cx="2704104" cy="2520271"/>
            <a:chOff x="0" y="0"/>
            <a:chExt cx="5135713" cy="47865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A2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International financial organizations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IMF, WB, European Central Bank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71824" y="5143500"/>
            <a:ext cx="2704104" cy="2520271"/>
            <a:chOff x="0" y="0"/>
            <a:chExt cx="5135713" cy="47865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AB85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EU Member States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5143500"/>
            <a:ext cx="2704104" cy="2520271"/>
            <a:chOff x="0" y="0"/>
            <a:chExt cx="5135713" cy="47865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A2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Media Outlets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771824" y="7730446"/>
            <a:ext cx="2704104" cy="2520271"/>
            <a:chOff x="0" y="0"/>
            <a:chExt cx="5135713" cy="47865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AB85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International Energy Organizations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IEA, IRENA, WEC, IAEA, WNN</a:t>
              </a:r>
            </a:p>
            <a:p>
              <a:pPr marL="0" lvl="0" indent="0" algn="ctr">
                <a:lnSpc>
                  <a:spcPts val="2099"/>
                </a:lnSpc>
                <a:spcBef>
                  <a:spcPct val="0"/>
                </a:spcBef>
              </a:pPr>
              <a:endParaRPr lang="en-US" sz="1499">
                <a:solidFill>
                  <a:srgbClr val="000000"/>
                </a:solidFill>
                <a:latin typeface="DM Sans Itali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7730446"/>
            <a:ext cx="2704104" cy="2520271"/>
            <a:chOff x="0" y="0"/>
            <a:chExt cx="5135713" cy="47865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AB85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EU Commission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DGs, EU Commission Officials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14427" y="-30855"/>
            <a:ext cx="2704104" cy="2520271"/>
            <a:chOff x="0" y="0"/>
            <a:chExt cx="5135713" cy="47865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B00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Carbon-related workers</a:t>
              </a:r>
            </a:p>
            <a:p>
              <a:pPr algn="ctr">
                <a:lnSpc>
                  <a:spcPts val="2379"/>
                </a:lnSpc>
              </a:pPr>
              <a:endParaRPr lang="en-US" sz="1699">
                <a:solidFill>
                  <a:srgbClr val="000000"/>
                </a:solidFill>
                <a:latin typeface="DM Sans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542603" y="-30855"/>
            <a:ext cx="2704104" cy="2520271"/>
            <a:chOff x="0" y="0"/>
            <a:chExt cx="5135713" cy="47865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AB85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27182" y="325569"/>
              <a:ext cx="4681349" cy="4097334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DM Sans Bold"/>
                </a:rPr>
                <a:t>National Energy Companies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Enel, Iberdrola, Orsted, Verbund,</a:t>
              </a:r>
            </a:p>
            <a:p>
              <a:pPr algn="ctr">
                <a:lnSpc>
                  <a:spcPts val="2099"/>
                </a:lnSpc>
              </a:pPr>
              <a:endParaRPr lang="en-US" sz="1499">
                <a:solidFill>
                  <a:srgbClr val="000000"/>
                </a:solidFill>
                <a:latin typeface="DM Sans Italics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314427" y="2558263"/>
            <a:ext cx="2704104" cy="2520271"/>
            <a:chOff x="0" y="0"/>
            <a:chExt cx="5135713" cy="478657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B00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National Public Trasportation Companies</a:t>
              </a:r>
            </a:p>
            <a:p>
              <a:pPr algn="ctr">
                <a:lnSpc>
                  <a:spcPts val="2379"/>
                </a:lnSpc>
              </a:pPr>
              <a:endParaRPr lang="en-US" sz="1699">
                <a:solidFill>
                  <a:srgbClr val="000000"/>
                </a:solidFill>
                <a:latin typeface="DM Sans Bold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542603" y="2558263"/>
            <a:ext cx="2704104" cy="2520271"/>
            <a:chOff x="0" y="0"/>
            <a:chExt cx="5135713" cy="478657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AB85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27182" y="325569"/>
              <a:ext cx="4681349" cy="4097334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DM Sans Bold"/>
                </a:rPr>
                <a:t>ENS Corporate Members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314427" y="5146757"/>
            <a:ext cx="2704104" cy="2520271"/>
            <a:chOff x="0" y="0"/>
            <a:chExt cx="5135713" cy="478657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B00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Nuclear waste management companies</a:t>
              </a:r>
            </a:p>
            <a:p>
              <a:pPr algn="ctr">
                <a:lnSpc>
                  <a:spcPts val="2379"/>
                </a:lnSpc>
              </a:pPr>
              <a:endParaRPr lang="en-US" sz="1699">
                <a:solidFill>
                  <a:srgbClr val="000000"/>
                </a:solidFill>
                <a:latin typeface="DM Sans Bold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543648" y="5162904"/>
            <a:ext cx="2704104" cy="2520271"/>
            <a:chOff x="0" y="0"/>
            <a:chExt cx="5135713" cy="478657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B00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Eurobusiness (Trade Associations)</a:t>
              </a:r>
            </a:p>
            <a:p>
              <a:pPr algn="ctr">
                <a:lnSpc>
                  <a:spcPts val="2379"/>
                </a:lnSpc>
              </a:pPr>
              <a:endParaRPr lang="en-US" sz="1699">
                <a:solidFill>
                  <a:srgbClr val="000000"/>
                </a:solidFill>
                <a:latin typeface="DM Sans Bold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314427" y="7733703"/>
            <a:ext cx="2704104" cy="2520271"/>
            <a:chOff x="0" y="0"/>
            <a:chExt cx="5135713" cy="478657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B00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Clean Energy Industrial Forum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542603" y="7733703"/>
            <a:ext cx="2704104" cy="2520271"/>
            <a:chOff x="0" y="0"/>
            <a:chExt cx="5135713" cy="478657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B00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Environmental NGOs  Activist Groups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Greenpeace, WWF, EEB, CAN, European, Extinction Rebellion</a:t>
              </a:r>
            </a:p>
            <a:p>
              <a:pPr algn="ctr">
                <a:lnSpc>
                  <a:spcPts val="2099"/>
                </a:lnSpc>
              </a:pPr>
              <a:endParaRPr lang="en-US" sz="1499">
                <a:solidFill>
                  <a:srgbClr val="000000"/>
                </a:solidFill>
                <a:latin typeface="DM Sans Italics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085206" y="2574410"/>
            <a:ext cx="2704104" cy="2520271"/>
            <a:chOff x="0" y="0"/>
            <a:chExt cx="5135713" cy="478657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5A1F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Socio-economic interest groups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ETUC, National Households Associations, Labor Unions</a:t>
              </a:r>
            </a:p>
            <a:p>
              <a:pPr algn="ctr">
                <a:lnSpc>
                  <a:spcPts val="2099"/>
                </a:lnSpc>
              </a:pPr>
              <a:endParaRPr lang="en-US" sz="1499">
                <a:solidFill>
                  <a:srgbClr val="000000"/>
                </a:solidFill>
                <a:latin typeface="DM Sans Italics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085206" y="5162904"/>
            <a:ext cx="2704104" cy="2520271"/>
            <a:chOff x="0" y="0"/>
            <a:chExt cx="5135713" cy="478657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5A1F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Local Communities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1085206" y="-14707"/>
            <a:ext cx="2704104" cy="2520271"/>
            <a:chOff x="0" y="0"/>
            <a:chExt cx="5135713" cy="478657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FFB001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Tech Companies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ASML, SAP, Prosus, Dassault Systèmes, Adyen</a:t>
              </a:r>
            </a:p>
            <a:p>
              <a:pPr algn="ctr">
                <a:lnSpc>
                  <a:spcPts val="2099"/>
                </a:lnSpc>
              </a:pPr>
              <a:endParaRPr lang="en-US" sz="1499">
                <a:solidFill>
                  <a:srgbClr val="000000"/>
                </a:solidFill>
                <a:latin typeface="DM Sans Italics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019986" y="865989"/>
            <a:ext cx="4097931" cy="3216582"/>
            <a:chOff x="0" y="0"/>
            <a:chExt cx="4828371" cy="3805161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4828371" cy="3805162"/>
            </a:xfrm>
            <a:custGeom>
              <a:avLst/>
              <a:gdLst/>
              <a:ahLst/>
              <a:cxnLst/>
              <a:rect l="l" t="t" r="r" b="b"/>
              <a:pathLst>
                <a:path w="4828371" h="3805162">
                  <a:moveTo>
                    <a:pt x="4703911" y="3805161"/>
                  </a:moveTo>
                  <a:lnTo>
                    <a:pt x="124460" y="3805161"/>
                  </a:lnTo>
                  <a:cubicBezTo>
                    <a:pt x="55880" y="3805161"/>
                    <a:pt x="0" y="3749281"/>
                    <a:pt x="0" y="36807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3911" y="0"/>
                  </a:lnTo>
                  <a:cubicBezTo>
                    <a:pt x="4772490" y="0"/>
                    <a:pt x="4828371" y="55880"/>
                    <a:pt x="4828371" y="124460"/>
                  </a:cubicBezTo>
                  <a:lnTo>
                    <a:pt x="4828371" y="3680701"/>
                  </a:lnTo>
                  <a:cubicBezTo>
                    <a:pt x="4828371" y="3749281"/>
                    <a:pt x="4772490" y="3805162"/>
                    <a:pt x="4703911" y="3805162"/>
                  </a:cubicBezTo>
                  <a:close/>
                </a:path>
              </a:pathLst>
            </a:custGeom>
            <a:solidFill>
              <a:srgbClr val="1D419F">
                <a:alpha val="44706"/>
              </a:srgbClr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665223" y="462260"/>
            <a:ext cx="807457" cy="807457"/>
            <a:chOff x="0" y="0"/>
            <a:chExt cx="6350000" cy="63500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C5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3" name="Freeform 63"/>
          <p:cNvSpPr/>
          <p:nvPr/>
        </p:nvSpPr>
        <p:spPr>
          <a:xfrm>
            <a:off x="15896824" y="682019"/>
            <a:ext cx="344255" cy="367941"/>
          </a:xfrm>
          <a:custGeom>
            <a:avLst/>
            <a:gdLst/>
            <a:ahLst/>
            <a:cxnLst/>
            <a:rect l="l" t="t" r="r" b="b"/>
            <a:pathLst>
              <a:path w="344255" h="367941">
                <a:moveTo>
                  <a:pt x="0" y="0"/>
                </a:moveTo>
                <a:lnTo>
                  <a:pt x="344254" y="0"/>
                </a:lnTo>
                <a:lnTo>
                  <a:pt x="344254" y="367941"/>
                </a:lnTo>
                <a:lnTo>
                  <a:pt x="0" y="367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4" name="Group 64"/>
          <p:cNvGrpSpPr/>
          <p:nvPr/>
        </p:nvGrpSpPr>
        <p:grpSpPr>
          <a:xfrm>
            <a:off x="14019986" y="5938472"/>
            <a:ext cx="4097931" cy="3216582"/>
            <a:chOff x="0" y="0"/>
            <a:chExt cx="4828371" cy="380516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828371" cy="3805162"/>
            </a:xfrm>
            <a:custGeom>
              <a:avLst/>
              <a:gdLst/>
              <a:ahLst/>
              <a:cxnLst/>
              <a:rect l="l" t="t" r="r" b="b"/>
              <a:pathLst>
                <a:path w="4828371" h="3805162">
                  <a:moveTo>
                    <a:pt x="4703911" y="3805161"/>
                  </a:moveTo>
                  <a:lnTo>
                    <a:pt x="124460" y="3805161"/>
                  </a:lnTo>
                  <a:cubicBezTo>
                    <a:pt x="55880" y="3805161"/>
                    <a:pt x="0" y="3749281"/>
                    <a:pt x="0" y="36807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3911" y="0"/>
                  </a:lnTo>
                  <a:cubicBezTo>
                    <a:pt x="4772490" y="0"/>
                    <a:pt x="4828371" y="55880"/>
                    <a:pt x="4828371" y="124460"/>
                  </a:cubicBezTo>
                  <a:lnTo>
                    <a:pt x="4828371" y="3680701"/>
                  </a:lnTo>
                  <a:cubicBezTo>
                    <a:pt x="4828371" y="3749281"/>
                    <a:pt x="4772490" y="3805162"/>
                    <a:pt x="4703911" y="3805162"/>
                  </a:cubicBezTo>
                  <a:close/>
                </a:path>
              </a:pathLst>
            </a:custGeom>
            <a:solidFill>
              <a:srgbClr val="1D419F">
                <a:alpha val="44706"/>
              </a:srgbClr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5665223" y="5534743"/>
            <a:ext cx="807457" cy="807457"/>
            <a:chOff x="0" y="0"/>
            <a:chExt cx="6350000" cy="63500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C5D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8" name="Freeform 68"/>
          <p:cNvSpPr/>
          <p:nvPr/>
        </p:nvSpPr>
        <p:spPr>
          <a:xfrm>
            <a:off x="15896824" y="5754501"/>
            <a:ext cx="344255" cy="367941"/>
          </a:xfrm>
          <a:custGeom>
            <a:avLst/>
            <a:gdLst/>
            <a:ahLst/>
            <a:cxnLst/>
            <a:rect l="l" t="t" r="r" b="b"/>
            <a:pathLst>
              <a:path w="344255" h="367941">
                <a:moveTo>
                  <a:pt x="0" y="0"/>
                </a:moveTo>
                <a:lnTo>
                  <a:pt x="344254" y="0"/>
                </a:lnTo>
                <a:lnTo>
                  <a:pt x="344254" y="367941"/>
                </a:lnTo>
                <a:lnTo>
                  <a:pt x="0" y="367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9" name="Freeform 69"/>
          <p:cNvSpPr/>
          <p:nvPr/>
        </p:nvSpPr>
        <p:spPr>
          <a:xfrm>
            <a:off x="171013" y="1105654"/>
            <a:ext cx="755262" cy="755262"/>
          </a:xfrm>
          <a:custGeom>
            <a:avLst/>
            <a:gdLst/>
            <a:ahLst/>
            <a:cxnLst/>
            <a:rect l="l" t="t" r="r" b="b"/>
            <a:pathLst>
              <a:path w="755262" h="755262">
                <a:moveTo>
                  <a:pt x="0" y="0"/>
                </a:moveTo>
                <a:lnTo>
                  <a:pt x="755263" y="0"/>
                </a:lnTo>
                <a:lnTo>
                  <a:pt x="755263" y="755262"/>
                </a:lnTo>
                <a:lnTo>
                  <a:pt x="0" y="755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0" name="Freeform 70"/>
          <p:cNvSpPr/>
          <p:nvPr/>
        </p:nvSpPr>
        <p:spPr>
          <a:xfrm>
            <a:off x="992951" y="1105654"/>
            <a:ext cx="767146" cy="755262"/>
          </a:xfrm>
          <a:custGeom>
            <a:avLst/>
            <a:gdLst/>
            <a:ahLst/>
            <a:cxnLst/>
            <a:rect l="l" t="t" r="r" b="b"/>
            <a:pathLst>
              <a:path w="767146" h="755262">
                <a:moveTo>
                  <a:pt x="0" y="0"/>
                </a:moveTo>
                <a:lnTo>
                  <a:pt x="767146" y="0"/>
                </a:lnTo>
                <a:lnTo>
                  <a:pt x="767146" y="755262"/>
                </a:lnTo>
                <a:lnTo>
                  <a:pt x="0" y="75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1" name="Freeform 71"/>
          <p:cNvSpPr/>
          <p:nvPr/>
        </p:nvSpPr>
        <p:spPr>
          <a:xfrm>
            <a:off x="1826772" y="1105654"/>
            <a:ext cx="755262" cy="755262"/>
          </a:xfrm>
          <a:custGeom>
            <a:avLst/>
            <a:gdLst/>
            <a:ahLst/>
            <a:cxnLst/>
            <a:rect l="l" t="t" r="r" b="b"/>
            <a:pathLst>
              <a:path w="755262" h="755262">
                <a:moveTo>
                  <a:pt x="0" y="0"/>
                </a:moveTo>
                <a:lnTo>
                  <a:pt x="755262" y="0"/>
                </a:lnTo>
                <a:lnTo>
                  <a:pt x="755262" y="755262"/>
                </a:lnTo>
                <a:lnTo>
                  <a:pt x="0" y="755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2" name="Freeform 72"/>
          <p:cNvSpPr/>
          <p:nvPr/>
        </p:nvSpPr>
        <p:spPr>
          <a:xfrm>
            <a:off x="68589" y="4009503"/>
            <a:ext cx="774645" cy="774645"/>
          </a:xfrm>
          <a:custGeom>
            <a:avLst/>
            <a:gdLst/>
            <a:ahLst/>
            <a:cxnLst/>
            <a:rect l="l" t="t" r="r" b="b"/>
            <a:pathLst>
              <a:path w="774645" h="774645">
                <a:moveTo>
                  <a:pt x="0" y="0"/>
                </a:moveTo>
                <a:lnTo>
                  <a:pt x="774645" y="0"/>
                </a:lnTo>
                <a:lnTo>
                  <a:pt x="774645" y="774645"/>
                </a:lnTo>
                <a:lnTo>
                  <a:pt x="0" y="774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3" name="Freeform 73"/>
          <p:cNvSpPr/>
          <p:nvPr/>
        </p:nvSpPr>
        <p:spPr>
          <a:xfrm>
            <a:off x="894666" y="4009503"/>
            <a:ext cx="916862" cy="707894"/>
          </a:xfrm>
          <a:custGeom>
            <a:avLst/>
            <a:gdLst/>
            <a:ahLst/>
            <a:cxnLst/>
            <a:rect l="l" t="t" r="r" b="b"/>
            <a:pathLst>
              <a:path w="916862" h="707894">
                <a:moveTo>
                  <a:pt x="0" y="0"/>
                </a:moveTo>
                <a:lnTo>
                  <a:pt x="916862" y="0"/>
                </a:lnTo>
                <a:lnTo>
                  <a:pt x="916862" y="707894"/>
                </a:lnTo>
                <a:lnTo>
                  <a:pt x="0" y="707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4" name="Freeform 74"/>
          <p:cNvSpPr/>
          <p:nvPr/>
        </p:nvSpPr>
        <p:spPr>
          <a:xfrm>
            <a:off x="1859153" y="4004740"/>
            <a:ext cx="821937" cy="684948"/>
          </a:xfrm>
          <a:custGeom>
            <a:avLst/>
            <a:gdLst/>
            <a:ahLst/>
            <a:cxnLst/>
            <a:rect l="l" t="t" r="r" b="b"/>
            <a:pathLst>
              <a:path w="821937" h="684948">
                <a:moveTo>
                  <a:pt x="0" y="0"/>
                </a:moveTo>
                <a:lnTo>
                  <a:pt x="821938" y="0"/>
                </a:lnTo>
                <a:lnTo>
                  <a:pt x="821938" y="684948"/>
                </a:lnTo>
                <a:lnTo>
                  <a:pt x="0" y="684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5" name="Freeform 75"/>
          <p:cNvSpPr/>
          <p:nvPr/>
        </p:nvSpPr>
        <p:spPr>
          <a:xfrm>
            <a:off x="1042255" y="6088770"/>
            <a:ext cx="668538" cy="668538"/>
          </a:xfrm>
          <a:custGeom>
            <a:avLst/>
            <a:gdLst/>
            <a:ahLst/>
            <a:cxnLst/>
            <a:rect l="l" t="t" r="r" b="b"/>
            <a:pathLst>
              <a:path w="668538" h="668538">
                <a:moveTo>
                  <a:pt x="0" y="0"/>
                </a:moveTo>
                <a:lnTo>
                  <a:pt x="668538" y="0"/>
                </a:lnTo>
                <a:lnTo>
                  <a:pt x="668538" y="668539"/>
                </a:lnTo>
                <a:lnTo>
                  <a:pt x="0" y="668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6" name="Freeform 76"/>
          <p:cNvSpPr/>
          <p:nvPr/>
        </p:nvSpPr>
        <p:spPr>
          <a:xfrm>
            <a:off x="749923" y="8840824"/>
            <a:ext cx="1204259" cy="834953"/>
          </a:xfrm>
          <a:custGeom>
            <a:avLst/>
            <a:gdLst/>
            <a:ahLst/>
            <a:cxnLst/>
            <a:rect l="l" t="t" r="r" b="b"/>
            <a:pathLst>
              <a:path w="1204259" h="834953">
                <a:moveTo>
                  <a:pt x="0" y="0"/>
                </a:moveTo>
                <a:lnTo>
                  <a:pt x="1204258" y="0"/>
                </a:lnTo>
                <a:lnTo>
                  <a:pt x="1204258" y="834952"/>
                </a:lnTo>
                <a:lnTo>
                  <a:pt x="0" y="834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7" name="Freeform 77"/>
          <p:cNvSpPr/>
          <p:nvPr/>
        </p:nvSpPr>
        <p:spPr>
          <a:xfrm>
            <a:off x="3627987" y="1483285"/>
            <a:ext cx="991778" cy="800090"/>
          </a:xfrm>
          <a:custGeom>
            <a:avLst/>
            <a:gdLst/>
            <a:ahLst/>
            <a:cxnLst/>
            <a:rect l="l" t="t" r="r" b="b"/>
            <a:pathLst>
              <a:path w="991778" h="800090">
                <a:moveTo>
                  <a:pt x="0" y="0"/>
                </a:moveTo>
                <a:lnTo>
                  <a:pt x="991778" y="0"/>
                </a:lnTo>
                <a:lnTo>
                  <a:pt x="991778" y="800090"/>
                </a:lnTo>
                <a:lnTo>
                  <a:pt x="0" y="8000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8" name="Freeform 78"/>
          <p:cNvSpPr/>
          <p:nvPr/>
        </p:nvSpPr>
        <p:spPr>
          <a:xfrm>
            <a:off x="2912141" y="3614642"/>
            <a:ext cx="670504" cy="621334"/>
          </a:xfrm>
          <a:custGeom>
            <a:avLst/>
            <a:gdLst/>
            <a:ahLst/>
            <a:cxnLst/>
            <a:rect l="l" t="t" r="r" b="b"/>
            <a:pathLst>
              <a:path w="670504" h="621334">
                <a:moveTo>
                  <a:pt x="0" y="0"/>
                </a:moveTo>
                <a:lnTo>
                  <a:pt x="670505" y="0"/>
                </a:lnTo>
                <a:lnTo>
                  <a:pt x="670505" y="621334"/>
                </a:lnTo>
                <a:lnTo>
                  <a:pt x="0" y="621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9" name="Freeform 79"/>
          <p:cNvSpPr/>
          <p:nvPr/>
        </p:nvSpPr>
        <p:spPr>
          <a:xfrm>
            <a:off x="3830296" y="3614642"/>
            <a:ext cx="495889" cy="644656"/>
          </a:xfrm>
          <a:custGeom>
            <a:avLst/>
            <a:gdLst/>
            <a:ahLst/>
            <a:cxnLst/>
            <a:rect l="l" t="t" r="r" b="b"/>
            <a:pathLst>
              <a:path w="495889" h="644656">
                <a:moveTo>
                  <a:pt x="0" y="0"/>
                </a:moveTo>
                <a:lnTo>
                  <a:pt x="495889" y="0"/>
                </a:lnTo>
                <a:lnTo>
                  <a:pt x="495889" y="644656"/>
                </a:lnTo>
                <a:lnTo>
                  <a:pt x="0" y="6446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0" name="Freeform 80"/>
          <p:cNvSpPr/>
          <p:nvPr/>
        </p:nvSpPr>
        <p:spPr>
          <a:xfrm>
            <a:off x="4534222" y="3626614"/>
            <a:ext cx="756190" cy="597390"/>
          </a:xfrm>
          <a:custGeom>
            <a:avLst/>
            <a:gdLst/>
            <a:ahLst/>
            <a:cxnLst/>
            <a:rect l="l" t="t" r="r" b="b"/>
            <a:pathLst>
              <a:path w="756190" h="597390">
                <a:moveTo>
                  <a:pt x="0" y="0"/>
                </a:moveTo>
                <a:lnTo>
                  <a:pt x="756190" y="0"/>
                </a:lnTo>
                <a:lnTo>
                  <a:pt x="756190" y="597390"/>
                </a:lnTo>
                <a:lnTo>
                  <a:pt x="0" y="5973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1" name="Freeform 81"/>
          <p:cNvSpPr/>
          <p:nvPr/>
        </p:nvSpPr>
        <p:spPr>
          <a:xfrm>
            <a:off x="2970093" y="4291759"/>
            <a:ext cx="554600" cy="678461"/>
          </a:xfrm>
          <a:custGeom>
            <a:avLst/>
            <a:gdLst/>
            <a:ahLst/>
            <a:cxnLst/>
            <a:rect l="l" t="t" r="r" b="b"/>
            <a:pathLst>
              <a:path w="554600" h="678461">
                <a:moveTo>
                  <a:pt x="0" y="0"/>
                </a:moveTo>
                <a:lnTo>
                  <a:pt x="554601" y="0"/>
                </a:lnTo>
                <a:lnTo>
                  <a:pt x="554601" y="678461"/>
                </a:lnTo>
                <a:lnTo>
                  <a:pt x="0" y="6784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2" name="Freeform 82"/>
          <p:cNvSpPr/>
          <p:nvPr/>
        </p:nvSpPr>
        <p:spPr>
          <a:xfrm>
            <a:off x="3749909" y="4323084"/>
            <a:ext cx="656662" cy="656662"/>
          </a:xfrm>
          <a:custGeom>
            <a:avLst/>
            <a:gdLst/>
            <a:ahLst/>
            <a:cxnLst/>
            <a:rect l="l" t="t" r="r" b="b"/>
            <a:pathLst>
              <a:path w="656662" h="656662">
                <a:moveTo>
                  <a:pt x="0" y="0"/>
                </a:moveTo>
                <a:lnTo>
                  <a:pt x="656662" y="0"/>
                </a:lnTo>
                <a:lnTo>
                  <a:pt x="656662" y="656661"/>
                </a:lnTo>
                <a:lnTo>
                  <a:pt x="0" y="6566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3" name="Freeform 83"/>
          <p:cNvSpPr/>
          <p:nvPr/>
        </p:nvSpPr>
        <p:spPr>
          <a:xfrm>
            <a:off x="4536367" y="4296836"/>
            <a:ext cx="754045" cy="624710"/>
          </a:xfrm>
          <a:custGeom>
            <a:avLst/>
            <a:gdLst/>
            <a:ahLst/>
            <a:cxnLst/>
            <a:rect l="l" t="t" r="r" b="b"/>
            <a:pathLst>
              <a:path w="754045" h="624710">
                <a:moveTo>
                  <a:pt x="0" y="0"/>
                </a:moveTo>
                <a:lnTo>
                  <a:pt x="754045" y="0"/>
                </a:lnTo>
                <a:lnTo>
                  <a:pt x="754045" y="624710"/>
                </a:lnTo>
                <a:lnTo>
                  <a:pt x="0" y="6247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4" name="Freeform 84"/>
          <p:cNvSpPr/>
          <p:nvPr/>
        </p:nvSpPr>
        <p:spPr>
          <a:xfrm>
            <a:off x="3729412" y="6189702"/>
            <a:ext cx="787883" cy="738859"/>
          </a:xfrm>
          <a:custGeom>
            <a:avLst/>
            <a:gdLst/>
            <a:ahLst/>
            <a:cxnLst/>
            <a:rect l="l" t="t" r="r" b="b"/>
            <a:pathLst>
              <a:path w="787883" h="738859">
                <a:moveTo>
                  <a:pt x="0" y="0"/>
                </a:moveTo>
                <a:lnTo>
                  <a:pt x="787883" y="0"/>
                </a:lnTo>
                <a:lnTo>
                  <a:pt x="787883" y="738859"/>
                </a:lnTo>
                <a:lnTo>
                  <a:pt x="0" y="73885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5" name="Freeform 85"/>
          <p:cNvSpPr/>
          <p:nvPr/>
        </p:nvSpPr>
        <p:spPr>
          <a:xfrm>
            <a:off x="3683758" y="9281295"/>
            <a:ext cx="788963" cy="788963"/>
          </a:xfrm>
          <a:custGeom>
            <a:avLst/>
            <a:gdLst/>
            <a:ahLst/>
            <a:cxnLst/>
            <a:rect l="l" t="t" r="r" b="b"/>
            <a:pathLst>
              <a:path w="788963" h="788963">
                <a:moveTo>
                  <a:pt x="0" y="0"/>
                </a:moveTo>
                <a:lnTo>
                  <a:pt x="788964" y="0"/>
                </a:lnTo>
                <a:lnTo>
                  <a:pt x="788964" y="788963"/>
                </a:lnTo>
                <a:lnTo>
                  <a:pt x="0" y="78896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6" name="Freeform 86"/>
          <p:cNvSpPr/>
          <p:nvPr/>
        </p:nvSpPr>
        <p:spPr>
          <a:xfrm>
            <a:off x="5609278" y="1387382"/>
            <a:ext cx="591198" cy="591198"/>
          </a:xfrm>
          <a:custGeom>
            <a:avLst/>
            <a:gdLst/>
            <a:ahLst/>
            <a:cxnLst/>
            <a:rect l="l" t="t" r="r" b="b"/>
            <a:pathLst>
              <a:path w="591198" h="591198">
                <a:moveTo>
                  <a:pt x="0" y="0"/>
                </a:moveTo>
                <a:lnTo>
                  <a:pt x="591198" y="0"/>
                </a:lnTo>
                <a:lnTo>
                  <a:pt x="591198" y="591198"/>
                </a:lnTo>
                <a:lnTo>
                  <a:pt x="0" y="59119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7" name="Freeform 87"/>
          <p:cNvSpPr/>
          <p:nvPr/>
        </p:nvSpPr>
        <p:spPr>
          <a:xfrm>
            <a:off x="6257626" y="1387382"/>
            <a:ext cx="623593" cy="591198"/>
          </a:xfrm>
          <a:custGeom>
            <a:avLst/>
            <a:gdLst/>
            <a:ahLst/>
            <a:cxnLst/>
            <a:rect l="l" t="t" r="r" b="b"/>
            <a:pathLst>
              <a:path w="623593" h="591198">
                <a:moveTo>
                  <a:pt x="0" y="0"/>
                </a:moveTo>
                <a:lnTo>
                  <a:pt x="623593" y="0"/>
                </a:lnTo>
                <a:lnTo>
                  <a:pt x="623593" y="591198"/>
                </a:lnTo>
                <a:lnTo>
                  <a:pt x="0" y="59119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8" name="Freeform 88"/>
          <p:cNvSpPr/>
          <p:nvPr/>
        </p:nvSpPr>
        <p:spPr>
          <a:xfrm>
            <a:off x="6938369" y="1387382"/>
            <a:ext cx="591198" cy="591198"/>
          </a:xfrm>
          <a:custGeom>
            <a:avLst/>
            <a:gdLst/>
            <a:ahLst/>
            <a:cxnLst/>
            <a:rect l="l" t="t" r="r" b="b"/>
            <a:pathLst>
              <a:path w="591198" h="591198">
                <a:moveTo>
                  <a:pt x="0" y="0"/>
                </a:moveTo>
                <a:lnTo>
                  <a:pt x="591198" y="0"/>
                </a:lnTo>
                <a:lnTo>
                  <a:pt x="591198" y="591198"/>
                </a:lnTo>
                <a:lnTo>
                  <a:pt x="0" y="59119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9" name="Freeform 89"/>
          <p:cNvSpPr/>
          <p:nvPr/>
        </p:nvSpPr>
        <p:spPr>
          <a:xfrm>
            <a:off x="7586717" y="1376175"/>
            <a:ext cx="613612" cy="613612"/>
          </a:xfrm>
          <a:custGeom>
            <a:avLst/>
            <a:gdLst/>
            <a:ahLst/>
            <a:cxnLst/>
            <a:rect l="l" t="t" r="r" b="b"/>
            <a:pathLst>
              <a:path w="613612" h="613612">
                <a:moveTo>
                  <a:pt x="0" y="0"/>
                </a:moveTo>
                <a:lnTo>
                  <a:pt x="613612" y="0"/>
                </a:lnTo>
                <a:lnTo>
                  <a:pt x="613612" y="613612"/>
                </a:lnTo>
                <a:lnTo>
                  <a:pt x="0" y="61361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0" name="Freeform 90"/>
          <p:cNvSpPr/>
          <p:nvPr/>
        </p:nvSpPr>
        <p:spPr>
          <a:xfrm>
            <a:off x="6071642" y="3626614"/>
            <a:ext cx="809576" cy="674647"/>
          </a:xfrm>
          <a:custGeom>
            <a:avLst/>
            <a:gdLst/>
            <a:ahLst/>
            <a:cxnLst/>
            <a:rect l="l" t="t" r="r" b="b"/>
            <a:pathLst>
              <a:path w="809576" h="674647">
                <a:moveTo>
                  <a:pt x="0" y="0"/>
                </a:moveTo>
                <a:lnTo>
                  <a:pt x="809577" y="0"/>
                </a:lnTo>
                <a:lnTo>
                  <a:pt x="809577" y="674647"/>
                </a:lnTo>
                <a:lnTo>
                  <a:pt x="0" y="67464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1" name="Freeform 91"/>
          <p:cNvSpPr/>
          <p:nvPr/>
        </p:nvSpPr>
        <p:spPr>
          <a:xfrm>
            <a:off x="6967214" y="3614642"/>
            <a:ext cx="761114" cy="732572"/>
          </a:xfrm>
          <a:custGeom>
            <a:avLst/>
            <a:gdLst/>
            <a:ahLst/>
            <a:cxnLst/>
            <a:rect l="l" t="t" r="r" b="b"/>
            <a:pathLst>
              <a:path w="761114" h="732572">
                <a:moveTo>
                  <a:pt x="0" y="0"/>
                </a:moveTo>
                <a:lnTo>
                  <a:pt x="761114" y="0"/>
                </a:lnTo>
                <a:lnTo>
                  <a:pt x="761114" y="732572"/>
                </a:lnTo>
                <a:lnTo>
                  <a:pt x="0" y="73257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2" name="Freeform 92"/>
          <p:cNvSpPr/>
          <p:nvPr/>
        </p:nvSpPr>
        <p:spPr>
          <a:xfrm>
            <a:off x="6395041" y="6212009"/>
            <a:ext cx="900417" cy="900417"/>
          </a:xfrm>
          <a:custGeom>
            <a:avLst/>
            <a:gdLst/>
            <a:ahLst/>
            <a:cxnLst/>
            <a:rect l="l" t="t" r="r" b="b"/>
            <a:pathLst>
              <a:path w="900417" h="900417">
                <a:moveTo>
                  <a:pt x="0" y="0"/>
                </a:moveTo>
                <a:lnTo>
                  <a:pt x="900417" y="0"/>
                </a:lnTo>
                <a:lnTo>
                  <a:pt x="900417" y="900417"/>
                </a:lnTo>
                <a:lnTo>
                  <a:pt x="0" y="900417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3" name="Freeform 93"/>
          <p:cNvSpPr/>
          <p:nvPr/>
        </p:nvSpPr>
        <p:spPr>
          <a:xfrm>
            <a:off x="6423616" y="9321475"/>
            <a:ext cx="915204" cy="915204"/>
          </a:xfrm>
          <a:custGeom>
            <a:avLst/>
            <a:gdLst/>
            <a:ahLst/>
            <a:cxnLst/>
            <a:rect l="l" t="t" r="r" b="b"/>
            <a:pathLst>
              <a:path w="915204" h="915204">
                <a:moveTo>
                  <a:pt x="0" y="0"/>
                </a:moveTo>
                <a:lnTo>
                  <a:pt x="915205" y="0"/>
                </a:lnTo>
                <a:lnTo>
                  <a:pt x="915205" y="915205"/>
                </a:lnTo>
                <a:lnTo>
                  <a:pt x="0" y="915205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4" name="Freeform 94"/>
          <p:cNvSpPr/>
          <p:nvPr/>
        </p:nvSpPr>
        <p:spPr>
          <a:xfrm>
            <a:off x="9202364" y="1200904"/>
            <a:ext cx="927185" cy="777676"/>
          </a:xfrm>
          <a:custGeom>
            <a:avLst/>
            <a:gdLst/>
            <a:ahLst/>
            <a:cxnLst/>
            <a:rect l="l" t="t" r="r" b="b"/>
            <a:pathLst>
              <a:path w="927185" h="777676">
                <a:moveTo>
                  <a:pt x="0" y="0"/>
                </a:moveTo>
                <a:lnTo>
                  <a:pt x="927185" y="0"/>
                </a:lnTo>
                <a:lnTo>
                  <a:pt x="927185" y="777676"/>
                </a:lnTo>
                <a:lnTo>
                  <a:pt x="0" y="77767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5" name="Freeform 95"/>
          <p:cNvSpPr/>
          <p:nvPr/>
        </p:nvSpPr>
        <p:spPr>
          <a:xfrm>
            <a:off x="9144000" y="3709148"/>
            <a:ext cx="1074167" cy="1100300"/>
          </a:xfrm>
          <a:custGeom>
            <a:avLst/>
            <a:gdLst/>
            <a:ahLst/>
            <a:cxnLst/>
            <a:rect l="l" t="t" r="r" b="b"/>
            <a:pathLst>
              <a:path w="1074167" h="1100300">
                <a:moveTo>
                  <a:pt x="0" y="0"/>
                </a:moveTo>
                <a:lnTo>
                  <a:pt x="1074167" y="0"/>
                </a:lnTo>
                <a:lnTo>
                  <a:pt x="1074167" y="1100299"/>
                </a:lnTo>
                <a:lnTo>
                  <a:pt x="0" y="110029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6" name="Freeform 96"/>
          <p:cNvSpPr/>
          <p:nvPr/>
        </p:nvSpPr>
        <p:spPr>
          <a:xfrm>
            <a:off x="9168810" y="6423040"/>
            <a:ext cx="1024547" cy="896478"/>
          </a:xfrm>
          <a:custGeom>
            <a:avLst/>
            <a:gdLst/>
            <a:ahLst/>
            <a:cxnLst/>
            <a:rect l="l" t="t" r="r" b="b"/>
            <a:pathLst>
              <a:path w="1024547" h="896478">
                <a:moveTo>
                  <a:pt x="0" y="0"/>
                </a:moveTo>
                <a:lnTo>
                  <a:pt x="1024547" y="0"/>
                </a:lnTo>
                <a:lnTo>
                  <a:pt x="1024547" y="896478"/>
                </a:lnTo>
                <a:lnTo>
                  <a:pt x="0" y="896478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7" name="Freeform 97"/>
          <p:cNvSpPr/>
          <p:nvPr/>
        </p:nvSpPr>
        <p:spPr>
          <a:xfrm>
            <a:off x="9094432" y="8732090"/>
            <a:ext cx="1071469" cy="1071469"/>
          </a:xfrm>
          <a:custGeom>
            <a:avLst/>
            <a:gdLst/>
            <a:ahLst/>
            <a:cxnLst/>
            <a:rect l="l" t="t" r="r" b="b"/>
            <a:pathLst>
              <a:path w="1071469" h="1071469">
                <a:moveTo>
                  <a:pt x="0" y="0"/>
                </a:moveTo>
                <a:lnTo>
                  <a:pt x="1071469" y="0"/>
                </a:lnTo>
                <a:lnTo>
                  <a:pt x="1071469" y="1071470"/>
                </a:lnTo>
                <a:lnTo>
                  <a:pt x="0" y="1071470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8" name="Freeform 98"/>
          <p:cNvSpPr/>
          <p:nvPr/>
        </p:nvSpPr>
        <p:spPr>
          <a:xfrm>
            <a:off x="11228081" y="4019345"/>
            <a:ext cx="691575" cy="670342"/>
          </a:xfrm>
          <a:custGeom>
            <a:avLst/>
            <a:gdLst/>
            <a:ahLst/>
            <a:cxnLst/>
            <a:rect l="l" t="t" r="r" b="b"/>
            <a:pathLst>
              <a:path w="691575" h="670342">
                <a:moveTo>
                  <a:pt x="0" y="0"/>
                </a:moveTo>
                <a:lnTo>
                  <a:pt x="691575" y="0"/>
                </a:lnTo>
                <a:lnTo>
                  <a:pt x="691575" y="670343"/>
                </a:lnTo>
                <a:lnTo>
                  <a:pt x="0" y="670343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9" name="Freeform 99"/>
          <p:cNvSpPr/>
          <p:nvPr/>
        </p:nvSpPr>
        <p:spPr>
          <a:xfrm>
            <a:off x="11986331" y="3980928"/>
            <a:ext cx="836801" cy="670487"/>
          </a:xfrm>
          <a:custGeom>
            <a:avLst/>
            <a:gdLst/>
            <a:ahLst/>
            <a:cxnLst/>
            <a:rect l="l" t="t" r="r" b="b"/>
            <a:pathLst>
              <a:path w="836801" h="670487">
                <a:moveTo>
                  <a:pt x="0" y="0"/>
                </a:moveTo>
                <a:lnTo>
                  <a:pt x="836801" y="0"/>
                </a:lnTo>
                <a:lnTo>
                  <a:pt x="836801" y="670487"/>
                </a:lnTo>
                <a:lnTo>
                  <a:pt x="0" y="67048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0" name="Freeform 100"/>
          <p:cNvSpPr/>
          <p:nvPr/>
        </p:nvSpPr>
        <p:spPr>
          <a:xfrm>
            <a:off x="12870757" y="3998852"/>
            <a:ext cx="797395" cy="696724"/>
          </a:xfrm>
          <a:custGeom>
            <a:avLst/>
            <a:gdLst/>
            <a:ahLst/>
            <a:cxnLst/>
            <a:rect l="l" t="t" r="r" b="b"/>
            <a:pathLst>
              <a:path w="797395" h="696724">
                <a:moveTo>
                  <a:pt x="0" y="0"/>
                </a:moveTo>
                <a:lnTo>
                  <a:pt x="797395" y="0"/>
                </a:lnTo>
                <a:lnTo>
                  <a:pt x="797395" y="696723"/>
                </a:lnTo>
                <a:lnTo>
                  <a:pt x="0" y="69672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1" name="Freeform 101"/>
          <p:cNvSpPr/>
          <p:nvPr/>
        </p:nvSpPr>
        <p:spPr>
          <a:xfrm>
            <a:off x="11961491" y="6088770"/>
            <a:ext cx="886480" cy="926928"/>
          </a:xfrm>
          <a:custGeom>
            <a:avLst/>
            <a:gdLst/>
            <a:ahLst/>
            <a:cxnLst/>
            <a:rect l="l" t="t" r="r" b="b"/>
            <a:pathLst>
              <a:path w="886480" h="926928">
                <a:moveTo>
                  <a:pt x="0" y="0"/>
                </a:moveTo>
                <a:lnTo>
                  <a:pt x="886480" y="0"/>
                </a:lnTo>
                <a:lnTo>
                  <a:pt x="886480" y="926929"/>
                </a:lnTo>
                <a:lnTo>
                  <a:pt x="0" y="92692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2" name="Freeform 102"/>
          <p:cNvSpPr/>
          <p:nvPr/>
        </p:nvSpPr>
        <p:spPr>
          <a:xfrm>
            <a:off x="11350143" y="1094336"/>
            <a:ext cx="643627" cy="643627"/>
          </a:xfrm>
          <a:custGeom>
            <a:avLst/>
            <a:gdLst/>
            <a:ahLst/>
            <a:cxnLst/>
            <a:rect l="l" t="t" r="r" b="b"/>
            <a:pathLst>
              <a:path w="643627" h="643627">
                <a:moveTo>
                  <a:pt x="0" y="0"/>
                </a:moveTo>
                <a:lnTo>
                  <a:pt x="643628" y="0"/>
                </a:lnTo>
                <a:lnTo>
                  <a:pt x="643628" y="643628"/>
                </a:lnTo>
                <a:lnTo>
                  <a:pt x="0" y="643628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3" name="Freeform 103"/>
          <p:cNvSpPr/>
          <p:nvPr/>
        </p:nvSpPr>
        <p:spPr>
          <a:xfrm>
            <a:off x="12115444" y="1094336"/>
            <a:ext cx="643627" cy="643627"/>
          </a:xfrm>
          <a:custGeom>
            <a:avLst/>
            <a:gdLst/>
            <a:ahLst/>
            <a:cxnLst/>
            <a:rect l="l" t="t" r="r" b="b"/>
            <a:pathLst>
              <a:path w="643627" h="643627">
                <a:moveTo>
                  <a:pt x="0" y="0"/>
                </a:moveTo>
                <a:lnTo>
                  <a:pt x="643628" y="0"/>
                </a:lnTo>
                <a:lnTo>
                  <a:pt x="643628" y="643628"/>
                </a:lnTo>
                <a:lnTo>
                  <a:pt x="0" y="643628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4" name="Freeform 104"/>
          <p:cNvSpPr/>
          <p:nvPr/>
        </p:nvSpPr>
        <p:spPr>
          <a:xfrm>
            <a:off x="12870757" y="1076266"/>
            <a:ext cx="669509" cy="661698"/>
          </a:xfrm>
          <a:custGeom>
            <a:avLst/>
            <a:gdLst/>
            <a:ahLst/>
            <a:cxnLst/>
            <a:rect l="l" t="t" r="r" b="b"/>
            <a:pathLst>
              <a:path w="669509" h="661698">
                <a:moveTo>
                  <a:pt x="0" y="0"/>
                </a:moveTo>
                <a:lnTo>
                  <a:pt x="669508" y="0"/>
                </a:lnTo>
                <a:lnTo>
                  <a:pt x="669508" y="661698"/>
                </a:lnTo>
                <a:lnTo>
                  <a:pt x="0" y="661698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5" name="Freeform 105"/>
          <p:cNvSpPr/>
          <p:nvPr/>
        </p:nvSpPr>
        <p:spPr>
          <a:xfrm>
            <a:off x="11738632" y="1795114"/>
            <a:ext cx="656693" cy="656693"/>
          </a:xfrm>
          <a:custGeom>
            <a:avLst/>
            <a:gdLst/>
            <a:ahLst/>
            <a:cxnLst/>
            <a:rect l="l" t="t" r="r" b="b"/>
            <a:pathLst>
              <a:path w="656693" h="656693">
                <a:moveTo>
                  <a:pt x="0" y="0"/>
                </a:moveTo>
                <a:lnTo>
                  <a:pt x="656693" y="0"/>
                </a:lnTo>
                <a:lnTo>
                  <a:pt x="656693" y="656692"/>
                </a:lnTo>
                <a:lnTo>
                  <a:pt x="0" y="656692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6" name="Freeform 106"/>
          <p:cNvSpPr/>
          <p:nvPr/>
        </p:nvSpPr>
        <p:spPr>
          <a:xfrm>
            <a:off x="12524388" y="1795114"/>
            <a:ext cx="647168" cy="647168"/>
          </a:xfrm>
          <a:custGeom>
            <a:avLst/>
            <a:gdLst/>
            <a:ahLst/>
            <a:cxnLst/>
            <a:rect l="l" t="t" r="r" b="b"/>
            <a:pathLst>
              <a:path w="647168" h="647168">
                <a:moveTo>
                  <a:pt x="0" y="0"/>
                </a:moveTo>
                <a:lnTo>
                  <a:pt x="647167" y="0"/>
                </a:lnTo>
                <a:lnTo>
                  <a:pt x="647167" y="647167"/>
                </a:lnTo>
                <a:lnTo>
                  <a:pt x="0" y="647167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7" name="TextBox 107"/>
          <p:cNvSpPr txBox="1"/>
          <p:nvPr/>
        </p:nvSpPr>
        <p:spPr>
          <a:xfrm>
            <a:off x="14019986" y="6858908"/>
            <a:ext cx="4097931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M Sans"/>
              </a:rPr>
              <a:t>Engaging with </a:t>
            </a:r>
            <a:r>
              <a:rPr lang="en-US" sz="2999">
                <a:solidFill>
                  <a:srgbClr val="000000"/>
                </a:solidFill>
                <a:latin typeface="DM Sans Bold"/>
              </a:rPr>
              <a:t>more than fifty actors</a:t>
            </a:r>
            <a:r>
              <a:rPr lang="en-US" sz="2999">
                <a:solidFill>
                  <a:srgbClr val="000000"/>
                </a:solidFill>
                <a:latin typeface="DM Sans"/>
              </a:rPr>
              <a:t> in various ways.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4036960" y="1750143"/>
            <a:ext cx="4097931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M Sans"/>
              </a:rPr>
              <a:t>We have identified </a:t>
            </a:r>
            <a:r>
              <a:rPr lang="en-US" sz="2999">
                <a:solidFill>
                  <a:srgbClr val="000000"/>
                </a:solidFill>
                <a:latin typeface="DM Sans Bold"/>
              </a:rPr>
              <a:t>20 different types of stakeholders</a:t>
            </a:r>
            <a:r>
              <a:rPr lang="en-US" sz="2999">
                <a:solidFill>
                  <a:srgbClr val="000000"/>
                </a:solidFill>
                <a:latin typeface="DM Sans"/>
              </a:rPr>
              <a:t>.</a:t>
            </a:r>
          </a:p>
        </p:txBody>
      </p:sp>
      <p:grpSp>
        <p:nvGrpSpPr>
          <p:cNvPr id="109" name="Group 109"/>
          <p:cNvGrpSpPr/>
          <p:nvPr/>
        </p:nvGrpSpPr>
        <p:grpSpPr>
          <a:xfrm>
            <a:off x="11085206" y="7749850"/>
            <a:ext cx="2704104" cy="2520271"/>
            <a:chOff x="0" y="0"/>
            <a:chExt cx="5135713" cy="4786573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5135713" cy="4786573"/>
            </a:xfrm>
            <a:custGeom>
              <a:avLst/>
              <a:gdLst/>
              <a:ahLst/>
              <a:cxnLst/>
              <a:rect l="l" t="t" r="r" b="b"/>
              <a:pathLst>
                <a:path w="5135713" h="4786573">
                  <a:moveTo>
                    <a:pt x="5135713" y="25400"/>
                  </a:moveTo>
                  <a:cubicBezTo>
                    <a:pt x="5135713" y="11372"/>
                    <a:pt x="5124347" y="0"/>
                    <a:pt x="5110313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4761173"/>
                  </a:lnTo>
                  <a:cubicBezTo>
                    <a:pt x="0" y="4775206"/>
                    <a:pt x="11372" y="4786573"/>
                    <a:pt x="25400" y="4786573"/>
                  </a:cubicBezTo>
                  <a:lnTo>
                    <a:pt x="5110313" y="4786573"/>
                  </a:lnTo>
                  <a:cubicBezTo>
                    <a:pt x="5124347" y="4786573"/>
                    <a:pt x="5135713" y="4775206"/>
                    <a:pt x="5135713" y="4761173"/>
                  </a:cubicBezTo>
                  <a:lnTo>
                    <a:pt x="5135713" y="25400"/>
                  </a:lnTo>
                  <a:close/>
                </a:path>
              </a:pathLst>
            </a:custGeom>
            <a:solidFill>
              <a:srgbClr val="35A1F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1" name="TextBox 111"/>
            <p:cNvSpPr txBox="1"/>
            <p:nvPr/>
          </p:nvSpPr>
          <p:spPr>
            <a:xfrm>
              <a:off x="227182" y="335094"/>
              <a:ext cx="4681349" cy="4087809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>
                  <a:solidFill>
                    <a:srgbClr val="000000"/>
                  </a:solidFill>
                  <a:latin typeface="DM Sans Bold"/>
                </a:rPr>
                <a:t>Consumer Organizations</a:t>
              </a:r>
            </a:p>
            <a:p>
              <a:pPr algn="ctr">
                <a:lnSpc>
                  <a:spcPts val="2099"/>
                </a:lnSpc>
              </a:pPr>
              <a:r>
                <a:rPr lang="en-US" sz="1499">
                  <a:solidFill>
                    <a:srgbClr val="000000"/>
                  </a:solidFill>
                  <a:latin typeface="DM Sans Italics"/>
                </a:rPr>
                <a:t>BEUC, National consumers organizations</a:t>
              </a:r>
            </a:p>
            <a:p>
              <a:pPr algn="ctr">
                <a:lnSpc>
                  <a:spcPts val="2099"/>
                </a:lnSpc>
              </a:pPr>
              <a:endParaRPr lang="en-US" sz="1499">
                <a:solidFill>
                  <a:srgbClr val="000000"/>
                </a:solidFill>
                <a:latin typeface="DM Sans Italics"/>
              </a:endParaRPr>
            </a:p>
          </p:txBody>
        </p:sp>
      </p:grpSp>
      <p:sp>
        <p:nvSpPr>
          <p:cNvPr id="112" name="Freeform 112"/>
          <p:cNvSpPr/>
          <p:nvPr/>
        </p:nvSpPr>
        <p:spPr>
          <a:xfrm>
            <a:off x="11350143" y="9203069"/>
            <a:ext cx="844863" cy="844863"/>
          </a:xfrm>
          <a:custGeom>
            <a:avLst/>
            <a:gdLst/>
            <a:ahLst/>
            <a:cxnLst/>
            <a:rect l="l" t="t" r="r" b="b"/>
            <a:pathLst>
              <a:path w="844863" h="844863">
                <a:moveTo>
                  <a:pt x="0" y="0"/>
                </a:moveTo>
                <a:lnTo>
                  <a:pt x="844863" y="0"/>
                </a:lnTo>
                <a:lnTo>
                  <a:pt x="844863" y="844863"/>
                </a:lnTo>
                <a:lnTo>
                  <a:pt x="0" y="844863"/>
                </a:lnTo>
                <a:lnTo>
                  <a:pt x="0" y="0"/>
                </a:lnTo>
                <a:close/>
              </a:path>
            </a:pathLst>
          </a:custGeom>
          <a:blipFill>
            <a:blip r:embed="rId4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3" name="Freeform 113"/>
          <p:cNvSpPr/>
          <p:nvPr/>
        </p:nvSpPr>
        <p:spPr>
          <a:xfrm>
            <a:off x="12513458" y="9200927"/>
            <a:ext cx="908317" cy="847006"/>
          </a:xfrm>
          <a:custGeom>
            <a:avLst/>
            <a:gdLst/>
            <a:ahLst/>
            <a:cxnLst/>
            <a:rect l="l" t="t" r="r" b="b"/>
            <a:pathLst>
              <a:path w="908317" h="847006">
                <a:moveTo>
                  <a:pt x="0" y="0"/>
                </a:moveTo>
                <a:lnTo>
                  <a:pt x="908317" y="0"/>
                </a:lnTo>
                <a:lnTo>
                  <a:pt x="908317" y="847005"/>
                </a:lnTo>
                <a:lnTo>
                  <a:pt x="0" y="847005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1173</Words>
  <Application>Microsoft Office PowerPoint</Application>
  <PresentationFormat>Personalizzato</PresentationFormat>
  <Paragraphs>133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Open Sans</vt:lpstr>
      <vt:lpstr>Open Sans Bold</vt:lpstr>
      <vt:lpstr>Calibri</vt:lpstr>
      <vt:lpstr>Arial</vt:lpstr>
      <vt:lpstr>Now Heavy</vt:lpstr>
      <vt:lpstr>DM Sans</vt:lpstr>
      <vt:lpstr>DM Sans Bold</vt:lpstr>
      <vt:lpstr>Poppins Bold</vt:lpstr>
      <vt:lpstr>DM Sans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Affairs Presentation</dc:title>
  <dc:creator>Lorenzo Eaco</dc:creator>
  <cp:lastModifiedBy>Lorenzo Eaco</cp:lastModifiedBy>
  <cp:revision>4</cp:revision>
  <dcterms:created xsi:type="dcterms:W3CDTF">2006-08-16T00:00:00Z</dcterms:created>
  <dcterms:modified xsi:type="dcterms:W3CDTF">2023-12-11T12:57:07Z</dcterms:modified>
  <dc:identifier>DAF2TiXuyCk</dc:identifier>
</cp:coreProperties>
</file>